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6" r:id="rId1"/>
  </p:sldMasterIdLst>
  <p:notesMasterIdLst>
    <p:notesMasterId r:id="rId33"/>
  </p:notesMasterIdLst>
  <p:handoutMasterIdLst>
    <p:handoutMasterId r:id="rId34"/>
  </p:handoutMasterIdLst>
  <p:sldIdLst>
    <p:sldId id="256" r:id="rId2"/>
    <p:sldId id="287" r:id="rId3"/>
    <p:sldId id="257" r:id="rId4"/>
    <p:sldId id="258" r:id="rId5"/>
    <p:sldId id="259" r:id="rId6"/>
    <p:sldId id="260" r:id="rId7"/>
    <p:sldId id="263" r:id="rId8"/>
    <p:sldId id="262" r:id="rId9"/>
    <p:sldId id="265" r:id="rId10"/>
    <p:sldId id="264" r:id="rId11"/>
    <p:sldId id="266" r:id="rId12"/>
    <p:sldId id="267" r:id="rId13"/>
    <p:sldId id="268" r:id="rId14"/>
    <p:sldId id="269" r:id="rId15"/>
    <p:sldId id="272" r:id="rId16"/>
    <p:sldId id="273" r:id="rId17"/>
    <p:sldId id="271" r:id="rId18"/>
    <p:sldId id="275" r:id="rId19"/>
    <p:sldId id="270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F34FDB6F-E0B7-D749-A488-82856CA6D5E1}">
          <p14:sldIdLst>
            <p14:sldId id="256"/>
            <p14:sldId id="287"/>
          </p14:sldIdLst>
        </p14:section>
        <p14:section name="Intro" id="{8FCA2D6F-D592-5949-A0B3-D318268A90E1}">
          <p14:sldIdLst>
            <p14:sldId id="257"/>
            <p14:sldId id="258"/>
          </p14:sldIdLst>
        </p14:section>
        <p14:section name="Demos" id="{6FCC77E8-C7A9-F046-A175-B7FF7D780650}">
          <p14:sldIdLst>
            <p14:sldId id="259"/>
            <p14:sldId id="260"/>
            <p14:sldId id="263"/>
            <p14:sldId id="262"/>
            <p14:sldId id="265"/>
            <p14:sldId id="264"/>
            <p14:sldId id="266"/>
            <p14:sldId id="267"/>
            <p14:sldId id="268"/>
            <p14:sldId id="269"/>
            <p14:sldId id="272"/>
            <p14:sldId id="273"/>
          </p14:sldIdLst>
        </p14:section>
        <p14:section name="Under the Hood" id="{F9656163-EF23-CE4C-859F-E59CAE998BA8}">
          <p14:sldIdLst>
            <p14:sldId id="271"/>
            <p14:sldId id="275"/>
            <p14:sldId id="270"/>
            <p14:sldId id="27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0" autoAdjust="0"/>
    <p:restoredTop sz="94704" autoAdjust="0"/>
  </p:normalViewPr>
  <p:slideViewPr>
    <p:cSldViewPr snapToGrid="0" snapToObjects="1">
      <p:cViewPr varScale="1">
        <p:scale>
          <a:sx n="102" d="100"/>
          <a:sy n="102" d="100"/>
        </p:scale>
        <p:origin x="-183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C3D7A-1485-7843-8CEE-1D126D4576DD}" type="datetimeFigureOut">
              <a:rPr lang="en-US" smtClean="0"/>
              <a:t>7/26/14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E78EF-33FA-F849-9408-391E6F156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856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36E3F-6EBD-B442-BAC9-831A4EAE535F}" type="datetimeFigureOut">
              <a:rPr lang="en-US" smtClean="0"/>
              <a:t>7/26/14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3FFA3-D93F-6743-95B3-7AFB68B3A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96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3FFA3-D93F-6743-95B3-7AFB68B3A3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09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15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gi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2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2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2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2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7.emf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6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8.emf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ttern 09 - Light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31854" y="2404533"/>
            <a:ext cx="4516582" cy="1299249"/>
          </a:xfrm>
        </p:spPr>
        <p:txBody>
          <a:bodyPr>
            <a:noAutofit/>
          </a:bodyPr>
          <a:lstStyle>
            <a:lvl1pPr>
              <a:defRPr sz="2800" b="1" kern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32288" y="3833666"/>
            <a:ext cx="4516437" cy="4242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1">
                <a:solidFill>
                  <a:srgbClr val="FFFFFF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318" y="3593375"/>
            <a:ext cx="612985" cy="29470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62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58851" y="1458913"/>
            <a:ext cx="4023360" cy="427513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20133" y="1459344"/>
            <a:ext cx="4023360" cy="4274735"/>
          </a:xfrm>
          <a:prstGeom prst="rect">
            <a:avLst/>
          </a:prstGeom>
        </p:spPr>
        <p:txBody>
          <a:bodyPr vert="horz" lIns="91440" tIns="0" rIns="0" bIns="91440">
            <a:normAutofit/>
          </a:bodyPr>
          <a:lstStyle>
            <a:lvl1pPr marL="228600" indent="-228600">
              <a:buClr>
                <a:srgbClr val="F89838"/>
              </a:buClr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-228600">
              <a:buClr>
                <a:srgbClr val="F89838"/>
              </a:buClr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685800" indent="-228600">
              <a:buClr>
                <a:srgbClr val="F89838"/>
              </a:buClr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914400" indent="-228600">
              <a:buClr>
                <a:srgbClr val="F89838"/>
              </a:buClr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1143000" indent="-228600">
              <a:buClr>
                <a:srgbClr val="F89838"/>
              </a:buClr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220133" y="176770"/>
            <a:ext cx="8707967" cy="10054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JIVE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12" name="Picture 11" descr="Bug 04 Jive Blue.ai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13" name="Picture 12" descr="JIVE WHITE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35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314324" y="1339850"/>
            <a:ext cx="8178801" cy="43275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43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- me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74923" y="1450732"/>
            <a:ext cx="7194155" cy="482607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5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-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93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203201" y="1339850"/>
            <a:ext cx="8489950" cy="432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 dirty="0" smtClean="0"/>
              <a:t>Click here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538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6" name="Table Placeholder 5"/>
          <p:cNvSpPr>
            <a:spLocks noGrp="1"/>
          </p:cNvSpPr>
          <p:nvPr>
            <p:ph type="tbl" sz="quarter" idx="14"/>
          </p:nvPr>
        </p:nvSpPr>
        <p:spPr>
          <a:xfrm>
            <a:off x="325438" y="1652530"/>
            <a:ext cx="8080375" cy="40148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84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-by-sid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314324" y="1339850"/>
            <a:ext cx="3912233" cy="432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r>
              <a:rPr lang="en-US" dirty="0" smtClean="0"/>
              <a:t>Click here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6" name="Chart Placeholder 5"/>
          <p:cNvSpPr>
            <a:spLocks noGrp="1"/>
          </p:cNvSpPr>
          <p:nvPr>
            <p:ph type="chart" sz="quarter" idx="14" hasCustomPrompt="1"/>
          </p:nvPr>
        </p:nvSpPr>
        <p:spPr>
          <a:xfrm>
            <a:off x="4543424" y="1339850"/>
            <a:ext cx="3945041" cy="43275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Click here to add chart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942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- us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6479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ttern 07 - Light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6" t="10082" b="3038"/>
          <a:stretch/>
        </p:blipFill>
        <p:spPr>
          <a:xfrm>
            <a:off x="0" y="0"/>
            <a:ext cx="7745844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76678" y="2363638"/>
            <a:ext cx="4467321" cy="3381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rgbClr val="FFFFFF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l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97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tern 04 - Light Blue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9" b="14904"/>
          <a:stretch/>
        </p:blipFill>
        <p:spPr>
          <a:xfrm>
            <a:off x="2700752" y="2362191"/>
            <a:ext cx="6443248" cy="449580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8" y="671414"/>
            <a:ext cx="5656262" cy="2376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rgbClr val="FFFFFF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 or short quote. Keep text at least 24 pt.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112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 Slide - blu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0"/>
            <a:ext cx="9156700" cy="6870700"/>
            <a:chOff x="0" y="0"/>
            <a:chExt cx="9156700" cy="6870700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0"/>
              <a:ext cx="9156700" cy="6870700"/>
            </a:xfrm>
            <a:prstGeom prst="rect">
              <a:avLst/>
            </a:prstGeom>
            <a:solidFill>
              <a:srgbClr val="00679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900" y="0"/>
              <a:ext cx="7289800" cy="6858000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 userDrawn="1"/>
        </p:nvSpPr>
        <p:spPr>
          <a:xfrm rot="5400000">
            <a:off x="4385733" y="-842428"/>
            <a:ext cx="1109133" cy="8432800"/>
          </a:xfrm>
          <a:prstGeom prst="rect">
            <a:avLst/>
          </a:prstGeom>
          <a:solidFill>
            <a:srgbClr val="3CBC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27100" y="2931663"/>
            <a:ext cx="7302500" cy="91066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FIRST LINE 32 PT. TYPE, BUT THE</a:t>
            </a:r>
          </a:p>
          <a:p>
            <a:r>
              <a:rPr lang="en-US" dirty="0" smtClean="0"/>
              <a:t>2ND LINE SHOULD BE 20 PT.</a:t>
            </a:r>
          </a:p>
        </p:txBody>
      </p:sp>
    </p:spTree>
    <p:extLst>
      <p:ext uri="{BB962C8B-B14F-4D97-AF65-F5344CB8AC3E}">
        <p14:creationId xmlns:p14="http://schemas.microsoft.com/office/powerpoint/2010/main" val="489451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oint Dark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tern 09 - Light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244975" y="2552700"/>
            <a:ext cx="4708525" cy="2468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rgbClr val="FFFFFF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115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ig Point Dark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9" y="2363638"/>
            <a:ext cx="3217862" cy="3381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rgbClr val="FFFFFF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pic>
        <p:nvPicPr>
          <p:cNvPr id="4" name="Picture 3" descr="Pattern 06 - Grey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3" r="36838"/>
          <a:stretch/>
        </p:blipFill>
        <p:spPr>
          <a:xfrm>
            <a:off x="2887134" y="-1"/>
            <a:ext cx="6256866" cy="6140529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42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ig Point Dark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ttern 04 - Light Blue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9" b="14904"/>
          <a:stretch/>
        </p:blipFill>
        <p:spPr>
          <a:xfrm>
            <a:off x="2700752" y="2362191"/>
            <a:ext cx="6443248" cy="449580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8" y="671414"/>
            <a:ext cx="5656262" cy="2376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rgbClr val="FFFFFF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 or short quote. Keep text at least 24 pt.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47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 Quote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20134" y="1303631"/>
            <a:ext cx="8680656" cy="2603351"/>
          </a:xfrm>
          <a:prstGeom prst="rect">
            <a:avLst/>
          </a:prstGeom>
          <a:effectLst/>
        </p:spPr>
        <p:txBody>
          <a:bodyPr lIns="182880" tIns="91440" rIns="182880" bIns="182880">
            <a:noAutofit/>
          </a:bodyPr>
          <a:lstStyle>
            <a:lvl1pPr marL="112713" marR="0" indent="-1127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latin typeface="Arial"/>
                <a:cs typeface="Arial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“This is the layout for a quote slide. Click here to enter your quote and put the source of the quote into the text box below.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hock. Meatball jowl </a:t>
            </a:r>
            <a:r>
              <a:rPr lang="en-US" dirty="0" err="1" smtClean="0"/>
              <a:t>t-bone</a:t>
            </a:r>
            <a:r>
              <a:rPr lang="en-US" dirty="0" smtClean="0"/>
              <a:t> nisi. Andouille exercitation </a:t>
            </a:r>
            <a:r>
              <a:rPr lang="en-US" dirty="0" err="1" smtClean="0"/>
              <a:t>ut</a:t>
            </a:r>
            <a:r>
              <a:rPr lang="en-US" dirty="0" smtClean="0"/>
              <a:t> sausage </a:t>
            </a:r>
            <a:r>
              <a:rPr lang="en-US" dirty="0" err="1" smtClean="0"/>
              <a:t>capicola</a:t>
            </a:r>
            <a:r>
              <a:rPr lang="en-US" dirty="0" smtClean="0"/>
              <a:t>. Pancetta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 </a:t>
            </a:r>
            <a:r>
              <a:rPr lang="en-US" dirty="0" err="1" smtClean="0"/>
              <a:t>reprehenderit</a:t>
            </a:r>
            <a:r>
              <a:rPr lang="en-US" dirty="0" smtClean="0"/>
              <a:t> qui kielbasa, </a:t>
            </a:r>
            <a:r>
              <a:rPr lang="en-US" dirty="0" err="1" smtClean="0"/>
              <a:t>adipisicing</a:t>
            </a:r>
            <a:r>
              <a:rPr lang="en-US" dirty="0" smtClean="0"/>
              <a:t> strip steak.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  jowl </a:t>
            </a:r>
            <a:r>
              <a:rPr lang="en-US" dirty="0" err="1" smtClean="0"/>
              <a:t>t-bone</a:t>
            </a:r>
            <a:r>
              <a:rPr lang="en-US" dirty="0" smtClean="0"/>
              <a:t> nisi </a:t>
            </a:r>
            <a:r>
              <a:rPr lang="en-US" dirty="0" err="1" smtClean="0"/>
              <a:t>andouille</a:t>
            </a:r>
            <a:r>
              <a:rPr lang="en-US" dirty="0" smtClean="0"/>
              <a:t> exercitation </a:t>
            </a:r>
            <a:r>
              <a:rPr lang="en-US" dirty="0" err="1" smtClean="0"/>
              <a:t>ut</a:t>
            </a:r>
            <a:r>
              <a:rPr lang="en-US" dirty="0" smtClean="0"/>
              <a:t> sausage.”</a:t>
            </a:r>
          </a:p>
          <a:p>
            <a:pPr lvl="0"/>
            <a:endParaRPr lang="en-US" dirty="0" smtClean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503238" y="443345"/>
            <a:ext cx="3394508" cy="83935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>
                <a:solidFill>
                  <a:srgbClr val="5BBAD8"/>
                </a:solidFill>
              </a:defRPr>
            </a:lvl1pPr>
          </a:lstStyle>
          <a:p>
            <a:pPr lvl="0"/>
            <a:r>
              <a:rPr lang="en-US" dirty="0" smtClean="0"/>
              <a:t>Insert Logo Here</a:t>
            </a:r>
            <a:endParaRPr lang="en-US" dirty="0"/>
          </a:p>
        </p:txBody>
      </p:sp>
      <p:pic>
        <p:nvPicPr>
          <p:cNvPr id="6" name="Picture 5" descr="Pattern 04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0" t="12815" b="44424"/>
          <a:stretch/>
        </p:blipFill>
        <p:spPr>
          <a:xfrm flipH="1">
            <a:off x="3194864" y="3394075"/>
            <a:ext cx="5949136" cy="34639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98161" y="4248822"/>
            <a:ext cx="6897688" cy="468313"/>
          </a:xfrm>
          <a:prstGeom prst="rect">
            <a:avLst/>
          </a:prstGeom>
        </p:spPr>
        <p:txBody>
          <a:bodyPr/>
          <a:lstStyle>
            <a:lvl1pPr marL="111125" indent="0">
              <a:buNone/>
              <a:defRPr lang="en-US" sz="1800" b="1" dirty="0" smtClean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en-US" sz="1800" dirty="0"/>
            </a:lvl5pPr>
          </a:lstStyle>
          <a:p>
            <a:pPr marL="111125" lvl="0"/>
            <a:r>
              <a:rPr lang="en-US" dirty="0" smtClean="0"/>
              <a:t>Name, Title, Company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514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use with graphics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1002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60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1" r="-832" b="1905"/>
          <a:stretch/>
        </p:blipFill>
        <p:spPr>
          <a:xfrm>
            <a:off x="-101600" y="0"/>
            <a:ext cx="93218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38" y="3112874"/>
            <a:ext cx="2371724" cy="114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233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ttern 09 - Light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31854" y="2404533"/>
            <a:ext cx="4516582" cy="1299249"/>
          </a:xfrm>
        </p:spPr>
        <p:txBody>
          <a:bodyPr>
            <a:noAutofit/>
          </a:bodyPr>
          <a:lstStyle>
            <a:lvl1pPr>
              <a:defRPr sz="2800" b="1" kern="0" baseline="0">
                <a:solidFill>
                  <a:srgbClr val="2626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32288" y="3833666"/>
            <a:ext cx="4516437" cy="4242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1">
                <a:solidFill>
                  <a:srgbClr val="262600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3" name="Picture 2" descr="JIVE BLACK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59" y="3378580"/>
            <a:ext cx="738488" cy="35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239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mpe Slide - blu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0"/>
            <a:ext cx="9156700" cy="6870700"/>
            <a:chOff x="0" y="0"/>
            <a:chExt cx="9156700" cy="6870700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0"/>
              <a:ext cx="9156700" cy="6870700"/>
            </a:xfrm>
            <a:prstGeom prst="rect">
              <a:avLst/>
            </a:prstGeom>
            <a:solidFill>
              <a:srgbClr val="00679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900" y="0"/>
              <a:ext cx="7289800" cy="6858000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 userDrawn="1"/>
        </p:nvSpPr>
        <p:spPr>
          <a:xfrm rot="5400000">
            <a:off x="4385733" y="-842428"/>
            <a:ext cx="1109133" cy="8432800"/>
          </a:xfrm>
          <a:prstGeom prst="rect">
            <a:avLst/>
          </a:prstGeom>
          <a:solidFill>
            <a:srgbClr val="3CBC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27100" y="2931663"/>
            <a:ext cx="7302500" cy="91066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FIRST LINE 32 PT. TYPE, BUT THE</a:t>
            </a:r>
          </a:p>
          <a:p>
            <a:r>
              <a:rPr lang="en-US" dirty="0" smtClean="0"/>
              <a:t>2ND LINE SHOULD BE 20 PT.</a:t>
            </a:r>
          </a:p>
        </p:txBody>
      </p:sp>
    </p:spTree>
    <p:extLst>
      <p:ext uri="{BB962C8B-B14F-4D97-AF65-F5344CB8AC3E}">
        <p14:creationId xmlns:p14="http://schemas.microsoft.com/office/powerpoint/2010/main" val="1936748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56700" cy="6870700"/>
          </a:xfrm>
          <a:prstGeom prst="rect">
            <a:avLst/>
          </a:prstGeom>
          <a:solidFill>
            <a:srgbClr val="282D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yout-Pattern-2_Light-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19050"/>
            <a:ext cx="466496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rot="5400000">
            <a:off x="4358257" y="-158716"/>
            <a:ext cx="1170436" cy="84391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27100" y="3565963"/>
            <a:ext cx="7302500" cy="98979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, pork shoulder bumper title.</a:t>
            </a:r>
          </a:p>
        </p:txBody>
      </p:sp>
    </p:spTree>
    <p:extLst>
      <p:ext uri="{BB962C8B-B14F-4D97-AF65-F5344CB8AC3E}">
        <p14:creationId xmlns:p14="http://schemas.microsoft.com/office/powerpoint/2010/main" val="1441596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ith corner graphic - us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 descr="Bug 03 Jive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41" y="5150161"/>
            <a:ext cx="2501894" cy="2033502"/>
          </a:xfrm>
          <a:prstGeom prst="rect">
            <a:avLst/>
          </a:prstGeom>
        </p:spPr>
      </p:pic>
      <p:pic>
        <p:nvPicPr>
          <p:cNvPr id="6" name="Picture 5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50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396"/>
            <a:ext cx="9175750" cy="686990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5400000">
            <a:off x="4326468" y="-80434"/>
            <a:ext cx="1234014" cy="8439150"/>
          </a:xfrm>
          <a:prstGeom prst="rect">
            <a:avLst/>
          </a:prstGeom>
          <a:solidFill>
            <a:srgbClr val="3CBC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27100" y="3618042"/>
            <a:ext cx="7302500" cy="10278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>
                <a:solidFill>
                  <a:srgbClr val="FFFFFF"/>
                </a:solidFill>
              </a:defRPr>
            </a:lvl1pPr>
          </a:lstStyle>
          <a:p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, pork shoulder bumper title.</a:t>
            </a:r>
          </a:p>
        </p:txBody>
      </p:sp>
    </p:spTree>
    <p:extLst>
      <p:ext uri="{BB962C8B-B14F-4D97-AF65-F5344CB8AC3E}">
        <p14:creationId xmlns:p14="http://schemas.microsoft.com/office/powerpoint/2010/main" val="33378116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with corner graphic - us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 descr="Bug 03 Jive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41" y="5150161"/>
            <a:ext cx="2501894" cy="2033502"/>
          </a:xfrm>
          <a:prstGeom prst="rect">
            <a:avLst/>
          </a:prstGeom>
        </p:spPr>
      </p:pic>
      <p:pic>
        <p:nvPicPr>
          <p:cNvPr id="6" name="Picture 5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358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column short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99001" y="1359614"/>
            <a:ext cx="3794124" cy="2685913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34950" indent="-234950">
              <a:buClr>
                <a:srgbClr val="FA8D4B"/>
              </a:buClr>
              <a:defRPr sz="2000"/>
            </a:lvl1pPr>
            <a:lvl2pPr marL="455613" indent="-220663">
              <a:buClr>
                <a:srgbClr val="FA8D4B"/>
              </a:buClr>
              <a:defRPr sz="1800"/>
            </a:lvl2pPr>
            <a:lvl3pPr marL="690563" indent="-234950">
              <a:buClr>
                <a:srgbClr val="FA8D4B"/>
              </a:buClr>
              <a:defRPr sz="1600"/>
            </a:lvl3pPr>
            <a:lvl4pPr marL="912813" indent="-222250">
              <a:buClr>
                <a:srgbClr val="FA8D4B"/>
              </a:buClr>
              <a:tabLst/>
              <a:defRPr sz="1400"/>
            </a:lvl4pPr>
            <a:lvl5pPr marL="1146175" indent="-233363">
              <a:buClr>
                <a:srgbClr val="FA8D4B"/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0133" y="1359614"/>
            <a:ext cx="4250267" cy="2685914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28600" indent="-228600">
              <a:buClr>
                <a:srgbClr val="F89838"/>
              </a:buClr>
              <a:defRPr sz="2000"/>
            </a:lvl1pPr>
            <a:lvl2pPr marL="457200" indent="-228600">
              <a:buClr>
                <a:srgbClr val="F89838"/>
              </a:buClr>
              <a:defRPr sz="1800"/>
            </a:lvl2pPr>
            <a:lvl3pPr marL="685800" indent="-228600">
              <a:buClr>
                <a:srgbClr val="F89838"/>
              </a:buClr>
              <a:defRPr sz="1600"/>
            </a:lvl3pPr>
            <a:lvl4pPr marL="914400" indent="-228600">
              <a:buClr>
                <a:srgbClr val="F89838"/>
              </a:buClr>
              <a:defRPr sz="1400"/>
            </a:lvl4pPr>
            <a:lvl5pPr marL="1143000" indent="-228600">
              <a:buClr>
                <a:srgbClr val="F89838"/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Picture 10" descr="Pattern 09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1" b="48741"/>
          <a:stretch/>
        </p:blipFill>
        <p:spPr>
          <a:xfrm flipH="1">
            <a:off x="5842858" y="3937000"/>
            <a:ext cx="3301142" cy="2921000"/>
          </a:xfrm>
          <a:prstGeom prst="rect">
            <a:avLst/>
          </a:prstGeom>
        </p:spPr>
      </p:pic>
      <p:pic>
        <p:nvPicPr>
          <p:cNvPr id="12" name="Picture 11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666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99001" y="1359614"/>
            <a:ext cx="3794124" cy="4590337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34950" indent="-234950">
              <a:buClr>
                <a:srgbClr val="FA8D4B"/>
              </a:buClr>
              <a:defRPr sz="2000">
                <a:solidFill>
                  <a:schemeClr val="tx1"/>
                </a:solidFill>
              </a:defRPr>
            </a:lvl1pPr>
            <a:lvl2pPr marL="455613" indent="-220663">
              <a:buClr>
                <a:srgbClr val="FA8D4B"/>
              </a:buClr>
              <a:defRPr sz="1800">
                <a:solidFill>
                  <a:schemeClr val="tx1"/>
                </a:solidFill>
              </a:defRPr>
            </a:lvl2pPr>
            <a:lvl3pPr marL="690563" indent="-234950">
              <a:buClr>
                <a:srgbClr val="FA8D4B"/>
              </a:buClr>
              <a:defRPr sz="1600">
                <a:solidFill>
                  <a:schemeClr val="tx1"/>
                </a:solidFill>
              </a:defRPr>
            </a:lvl3pPr>
            <a:lvl4pPr marL="912813" indent="-222250">
              <a:buClr>
                <a:srgbClr val="FA8D4B"/>
              </a:buClr>
              <a:tabLst/>
              <a:defRPr sz="1400">
                <a:solidFill>
                  <a:schemeClr val="tx1"/>
                </a:solidFill>
              </a:defRPr>
            </a:lvl4pPr>
            <a:lvl5pPr marL="1146175" indent="-233363">
              <a:buClr>
                <a:srgbClr val="FA8D4B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0133" y="1359613"/>
            <a:ext cx="4250267" cy="4590339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28600" indent="-228600">
              <a:buClr>
                <a:srgbClr val="F89838"/>
              </a:buClr>
              <a:defRPr sz="2000">
                <a:solidFill>
                  <a:schemeClr val="tx1"/>
                </a:solidFill>
              </a:defRPr>
            </a:lvl1pPr>
            <a:lvl2pPr marL="457200" indent="-228600">
              <a:buClr>
                <a:srgbClr val="F89838"/>
              </a:buClr>
              <a:defRPr sz="1800">
                <a:solidFill>
                  <a:schemeClr val="tx1"/>
                </a:solidFill>
              </a:defRPr>
            </a:lvl2pPr>
            <a:lvl3pPr marL="685800" indent="-228600">
              <a:buClr>
                <a:srgbClr val="F89838"/>
              </a:buClr>
              <a:defRPr sz="1600">
                <a:solidFill>
                  <a:schemeClr val="tx1"/>
                </a:solidFill>
              </a:defRPr>
            </a:lvl3pPr>
            <a:lvl4pPr marL="914400" indent="-228600">
              <a:buClr>
                <a:srgbClr val="F89838"/>
              </a:buClr>
              <a:defRPr sz="1400">
                <a:solidFill>
                  <a:schemeClr val="tx1"/>
                </a:solidFill>
              </a:defRPr>
            </a:lvl4pPr>
            <a:lvl5pPr marL="1143000" indent="-228600">
              <a:buClr>
                <a:srgbClr val="F89838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2" y="6430011"/>
            <a:ext cx="454368" cy="220567"/>
          </a:xfrm>
          <a:prstGeom prst="rect">
            <a:avLst/>
          </a:prstGeom>
          <a:effectLst/>
        </p:spPr>
      </p:pic>
      <p:pic>
        <p:nvPicPr>
          <p:cNvPr id="14" name="Picture 13" descr="Bug 01 Jive Blue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5949951"/>
            <a:ext cx="749300" cy="863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-8194" y="1196262"/>
            <a:ext cx="8488516" cy="0"/>
          </a:xfrm>
          <a:prstGeom prst="line">
            <a:avLst/>
          </a:prstGeom>
          <a:ln w="57150" cap="flat">
            <a:solidFill>
              <a:schemeClr val="accent6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l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8133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bullet slide -mediu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20134" y="1357745"/>
            <a:ext cx="8272992" cy="3592946"/>
          </a:xfrm>
          <a:prstGeom prst="rect">
            <a:avLst/>
          </a:prstGeom>
        </p:spPr>
        <p:txBody>
          <a:bodyPr vert="horz" lIns="91440" tIns="0" rIns="0" bIns="91440"/>
          <a:lstStyle>
            <a:lvl1pPr marL="234950" indent="-234950">
              <a:buClr>
                <a:srgbClr val="FA8D4B"/>
              </a:buClr>
              <a:defRPr sz="2000"/>
            </a:lvl1pPr>
            <a:lvl2pPr marL="455613" indent="-220663">
              <a:buClr>
                <a:srgbClr val="FA8D4B"/>
              </a:buClr>
              <a:defRPr sz="1800"/>
            </a:lvl2pPr>
            <a:lvl3pPr marL="690563" indent="-234950">
              <a:buClr>
                <a:srgbClr val="FA8D4B"/>
              </a:buClr>
              <a:defRPr sz="1600"/>
            </a:lvl3pPr>
            <a:lvl4pPr marL="912813" indent="-222250">
              <a:buClr>
                <a:srgbClr val="FA8D4B"/>
              </a:buClr>
              <a:tabLst/>
              <a:defRPr sz="1400"/>
            </a:lvl4pPr>
            <a:lvl5pPr marL="1146175" indent="-233363">
              <a:buClr>
                <a:srgbClr val="FA8D4B"/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Pattern 09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1" b="48741"/>
          <a:stretch/>
        </p:blipFill>
        <p:spPr>
          <a:xfrm flipH="1">
            <a:off x="5842858" y="3937000"/>
            <a:ext cx="3301142" cy="2921000"/>
          </a:xfrm>
          <a:prstGeom prst="rect">
            <a:avLst/>
          </a:prstGeom>
        </p:spPr>
      </p:pic>
      <p:pic>
        <p:nvPicPr>
          <p:cNvPr id="9" name="Picture 8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10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bullet slide - small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14325" y="1357745"/>
            <a:ext cx="8206699" cy="4357255"/>
          </a:xfrm>
          <a:prstGeom prst="rect">
            <a:avLst/>
          </a:prstGeom>
        </p:spPr>
        <p:txBody>
          <a:bodyPr vert="horz" lIns="91440" tIns="0" rIns="0" bIns="91440"/>
          <a:lstStyle>
            <a:lvl1pPr marL="234950" indent="-234950">
              <a:buClr>
                <a:srgbClr val="FA8D4B"/>
              </a:buClr>
              <a:defRPr sz="2000"/>
            </a:lvl1pPr>
            <a:lvl2pPr marL="455613" indent="-220663">
              <a:buClr>
                <a:srgbClr val="FA8D4B"/>
              </a:buClr>
              <a:defRPr sz="1800"/>
            </a:lvl2pPr>
            <a:lvl3pPr marL="690563" indent="-234950">
              <a:buClr>
                <a:srgbClr val="FA8D4B"/>
              </a:buClr>
              <a:defRPr sz="1600"/>
            </a:lvl3pPr>
            <a:lvl4pPr marL="912813" indent="-222250">
              <a:buClr>
                <a:srgbClr val="FA8D4B"/>
              </a:buClr>
              <a:tabLst/>
              <a:defRPr sz="1400"/>
            </a:lvl4pPr>
            <a:lvl5pPr marL="1146175" indent="-233363">
              <a:buClr>
                <a:srgbClr val="FA8D4B"/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6" name="Picture 5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7" name="Picture 6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4324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e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20134" y="1303631"/>
            <a:ext cx="8680656" cy="2603351"/>
          </a:xfrm>
          <a:prstGeom prst="rect">
            <a:avLst/>
          </a:prstGeom>
          <a:effectLst/>
        </p:spPr>
        <p:txBody>
          <a:bodyPr lIns="182880" tIns="91440" rIns="182880" bIns="182880">
            <a:noAutofit/>
          </a:bodyPr>
          <a:lstStyle>
            <a:lvl1pPr marL="112713" marR="0" indent="-1127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latin typeface="Arial"/>
                <a:cs typeface="Arial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“This is the layout for a quote slide. Click here to enter your quote and put the source of the quote into the text box below.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hock. Meatball jowl </a:t>
            </a:r>
            <a:r>
              <a:rPr lang="en-US" dirty="0" err="1" smtClean="0"/>
              <a:t>t-bone</a:t>
            </a:r>
            <a:r>
              <a:rPr lang="en-US" dirty="0" smtClean="0"/>
              <a:t> nisi. Andouille exercitation </a:t>
            </a:r>
            <a:r>
              <a:rPr lang="en-US" dirty="0" err="1" smtClean="0"/>
              <a:t>ut</a:t>
            </a:r>
            <a:r>
              <a:rPr lang="en-US" dirty="0" smtClean="0"/>
              <a:t> sausage </a:t>
            </a:r>
            <a:r>
              <a:rPr lang="en-US" dirty="0" err="1" smtClean="0"/>
              <a:t>capicola</a:t>
            </a:r>
            <a:r>
              <a:rPr lang="en-US" dirty="0" smtClean="0"/>
              <a:t>. Pancetta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 </a:t>
            </a:r>
            <a:r>
              <a:rPr lang="en-US" dirty="0" err="1" smtClean="0"/>
              <a:t>reprehenderit</a:t>
            </a:r>
            <a:r>
              <a:rPr lang="en-US" dirty="0" smtClean="0"/>
              <a:t> qui kielbasa, </a:t>
            </a:r>
            <a:r>
              <a:rPr lang="en-US" dirty="0" err="1" smtClean="0"/>
              <a:t>adipisicing</a:t>
            </a:r>
            <a:r>
              <a:rPr lang="en-US" dirty="0" smtClean="0"/>
              <a:t> strip steak.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  jowl </a:t>
            </a:r>
            <a:r>
              <a:rPr lang="en-US" dirty="0" err="1" smtClean="0"/>
              <a:t>t-bone</a:t>
            </a:r>
            <a:r>
              <a:rPr lang="en-US" dirty="0" smtClean="0"/>
              <a:t> nisi </a:t>
            </a:r>
            <a:r>
              <a:rPr lang="en-US" dirty="0" err="1" smtClean="0"/>
              <a:t>andouille</a:t>
            </a:r>
            <a:r>
              <a:rPr lang="en-US" dirty="0" smtClean="0"/>
              <a:t> exercitation </a:t>
            </a:r>
            <a:r>
              <a:rPr lang="en-US" dirty="0" err="1" smtClean="0"/>
              <a:t>ut</a:t>
            </a:r>
            <a:r>
              <a:rPr lang="en-US" dirty="0" smtClean="0"/>
              <a:t> sausage.”</a:t>
            </a:r>
          </a:p>
          <a:p>
            <a:pPr lvl="0"/>
            <a:endParaRPr lang="en-US" dirty="0" smtClean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503238" y="443345"/>
            <a:ext cx="3394508" cy="83935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>
                <a:solidFill>
                  <a:srgbClr val="5BBAD8"/>
                </a:solidFill>
              </a:defRPr>
            </a:lvl1pPr>
          </a:lstStyle>
          <a:p>
            <a:pPr lvl="0"/>
            <a:r>
              <a:rPr lang="en-US" dirty="0" smtClean="0"/>
              <a:t>Insert Logo Here</a:t>
            </a:r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8493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47243700-4277-5642-B8A8-55D372BD6A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Pattern 04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0" t="12815" b="44424"/>
          <a:stretch/>
        </p:blipFill>
        <p:spPr>
          <a:xfrm flipH="1">
            <a:off x="3194864" y="3394075"/>
            <a:ext cx="5949136" cy="34639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98161" y="4248822"/>
            <a:ext cx="6897688" cy="468313"/>
          </a:xfrm>
          <a:prstGeom prst="rect">
            <a:avLst/>
          </a:prstGeom>
        </p:spPr>
        <p:txBody>
          <a:bodyPr/>
          <a:lstStyle>
            <a:lvl1pPr marL="111125" indent="0">
              <a:buNone/>
              <a:defRPr lang="en-US" sz="1800" b="1" dirty="0" smtClean="0">
                <a:solidFill>
                  <a:srgbClr val="00679B"/>
                </a:solidFill>
                <a:latin typeface="Arial"/>
                <a:cs typeface="Arial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en-US" sz="1800" dirty="0"/>
            </a:lvl5pPr>
          </a:lstStyle>
          <a:p>
            <a:pPr marL="111125" lvl="0"/>
            <a:r>
              <a:rPr lang="en-US" dirty="0" smtClean="0"/>
              <a:t>Name, Title, Company</a:t>
            </a:r>
          </a:p>
        </p:txBody>
      </p:sp>
      <p:pic>
        <p:nvPicPr>
          <p:cNvPr id="7" name="Picture 6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r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922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er Story w/ results, screenshot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14300" y="6048374"/>
            <a:ext cx="1574800" cy="765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99000" y="1727200"/>
            <a:ext cx="3794125" cy="4321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screenshot to placeholder or click icon to add</a:t>
            </a:r>
          </a:p>
          <a:p>
            <a:endParaRPr lang="en-US" dirty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20133" y="1726933"/>
            <a:ext cx="4255542" cy="4321441"/>
          </a:xfrm>
          <a:prstGeom prst="rect">
            <a:avLst/>
          </a:prstGeom>
          <a:effectLst/>
        </p:spPr>
        <p:txBody>
          <a:bodyPr lIns="91440" tIns="0" rIns="0" bIns="91440">
            <a:noAutofit/>
          </a:bodyPr>
          <a:lstStyle>
            <a:lvl1pPr marL="112713" marR="0" indent="-112713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latin typeface="Arial"/>
                <a:cs typeface="Arial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“Customer story layout with screenshot. 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hock. Meatball jowl </a:t>
            </a:r>
            <a:r>
              <a:rPr lang="en-US" dirty="0" err="1" smtClean="0"/>
              <a:t>t-bone</a:t>
            </a:r>
            <a:r>
              <a:rPr lang="en-US" dirty="0" smtClean="0"/>
              <a:t> nisi. Andouille exercitation </a:t>
            </a:r>
            <a:r>
              <a:rPr lang="en-US" dirty="0" err="1" smtClean="0"/>
              <a:t>ut</a:t>
            </a:r>
            <a:r>
              <a:rPr lang="en-US" dirty="0" smtClean="0"/>
              <a:t> sausage </a:t>
            </a:r>
            <a:r>
              <a:rPr lang="en-US" dirty="0" err="1" smtClean="0"/>
              <a:t>capicola</a:t>
            </a:r>
            <a:r>
              <a:rPr lang="en-US" dirty="0" smtClean="0"/>
              <a:t>. Pancetta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 </a:t>
            </a:r>
            <a:r>
              <a:rPr lang="en-US" dirty="0" err="1" smtClean="0"/>
              <a:t>reprehenderit</a:t>
            </a:r>
            <a:r>
              <a:rPr lang="en-US" dirty="0" smtClean="0"/>
              <a:t> qui kielbasa, </a:t>
            </a:r>
            <a:r>
              <a:rPr lang="en-US" dirty="0" err="1" smtClean="0"/>
              <a:t>adipisicing</a:t>
            </a:r>
            <a:r>
              <a:rPr lang="en-US" dirty="0" smtClean="0"/>
              <a:t> strip steak.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.”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Name, Title, Company</a:t>
            </a:r>
          </a:p>
        </p:txBody>
      </p:sp>
      <p:sp>
        <p:nvSpPr>
          <p:cNvPr id="30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220133" y="252413"/>
            <a:ext cx="4255542" cy="90566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Insert Logo Here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2" y="6430011"/>
            <a:ext cx="454368" cy="220567"/>
          </a:xfrm>
          <a:prstGeom prst="rect">
            <a:avLst/>
          </a:prstGeom>
          <a:effectLst/>
        </p:spPr>
      </p:pic>
      <p:pic>
        <p:nvPicPr>
          <p:cNvPr id="17" name="Picture 16" descr="Bug 01 Jive Blue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5949951"/>
            <a:ext cx="749300" cy="8636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l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3723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/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58851" y="1458913"/>
            <a:ext cx="4023360" cy="427513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20133" y="1459344"/>
            <a:ext cx="4023360" cy="4274735"/>
          </a:xfrm>
          <a:prstGeom prst="rect">
            <a:avLst/>
          </a:prstGeom>
        </p:spPr>
        <p:txBody>
          <a:bodyPr vert="horz" lIns="91440" tIns="0" rIns="0" bIns="91440">
            <a:normAutofit/>
          </a:bodyPr>
          <a:lstStyle>
            <a:lvl1pPr marL="228600" indent="-228600">
              <a:buClr>
                <a:srgbClr val="F89838"/>
              </a:buClr>
              <a:defRPr sz="2000">
                <a:latin typeface="Arial"/>
                <a:cs typeface="Arial"/>
              </a:defRPr>
            </a:lvl1pPr>
            <a:lvl2pPr marL="457200" indent="-228600">
              <a:buClr>
                <a:srgbClr val="F89838"/>
              </a:buClr>
              <a:defRPr sz="1800">
                <a:latin typeface="Arial"/>
                <a:cs typeface="Arial"/>
              </a:defRPr>
            </a:lvl2pPr>
            <a:lvl3pPr marL="685800" indent="-228600">
              <a:buClr>
                <a:srgbClr val="F89838"/>
              </a:buClr>
              <a:defRPr sz="1600">
                <a:latin typeface="Arial"/>
                <a:cs typeface="Arial"/>
              </a:defRPr>
            </a:lvl3pPr>
            <a:lvl4pPr marL="914400" indent="-228600">
              <a:buClr>
                <a:srgbClr val="F89838"/>
              </a:buClr>
              <a:defRPr sz="1400">
                <a:latin typeface="Arial"/>
                <a:cs typeface="Arial"/>
              </a:defRPr>
            </a:lvl4pPr>
            <a:lvl5pPr marL="1143000" indent="-228600">
              <a:buClr>
                <a:srgbClr val="F89838"/>
              </a:buCl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220133" y="176770"/>
            <a:ext cx="8707967" cy="10054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JIVE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12" name="Picture 11" descr="Bug 04 Jive Blue.ai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13" name="Picture 12" descr="JIVE WHITE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21978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314324" y="1339850"/>
            <a:ext cx="8178801" cy="43275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425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short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99001" y="1359614"/>
            <a:ext cx="3794124" cy="2685913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34950" indent="-234950">
              <a:buClr>
                <a:srgbClr val="FA8D4B"/>
              </a:buClr>
              <a:defRPr sz="2000">
                <a:solidFill>
                  <a:srgbClr val="FFFFFF"/>
                </a:solidFill>
              </a:defRPr>
            </a:lvl1pPr>
            <a:lvl2pPr marL="455613" indent="-220663">
              <a:buClr>
                <a:srgbClr val="FA8D4B"/>
              </a:buClr>
              <a:defRPr sz="1800">
                <a:solidFill>
                  <a:srgbClr val="FFFFFF"/>
                </a:solidFill>
              </a:defRPr>
            </a:lvl2pPr>
            <a:lvl3pPr marL="690563" indent="-234950">
              <a:buClr>
                <a:srgbClr val="FA8D4B"/>
              </a:buClr>
              <a:defRPr sz="1600">
                <a:solidFill>
                  <a:srgbClr val="FFFFFF"/>
                </a:solidFill>
              </a:defRPr>
            </a:lvl3pPr>
            <a:lvl4pPr marL="912813" indent="-222250">
              <a:buClr>
                <a:srgbClr val="FA8D4B"/>
              </a:buClr>
              <a:tabLst/>
              <a:defRPr sz="1400">
                <a:solidFill>
                  <a:srgbClr val="FFFFFF"/>
                </a:solidFill>
              </a:defRPr>
            </a:lvl4pPr>
            <a:lvl5pPr marL="1146175" indent="-233363">
              <a:buClr>
                <a:srgbClr val="FA8D4B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0133" y="1359614"/>
            <a:ext cx="4250267" cy="2685914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28600" indent="-228600">
              <a:buClr>
                <a:srgbClr val="F89838"/>
              </a:buClr>
              <a:defRPr sz="2000">
                <a:solidFill>
                  <a:srgbClr val="FFFFFF"/>
                </a:solidFill>
              </a:defRPr>
            </a:lvl1pPr>
            <a:lvl2pPr marL="457200" indent="-228600">
              <a:buClr>
                <a:srgbClr val="F89838"/>
              </a:buClr>
              <a:defRPr sz="1800">
                <a:solidFill>
                  <a:srgbClr val="FFFFFF"/>
                </a:solidFill>
              </a:defRPr>
            </a:lvl2pPr>
            <a:lvl3pPr marL="685800" indent="-228600">
              <a:buClr>
                <a:srgbClr val="F89838"/>
              </a:buClr>
              <a:defRPr sz="1600">
                <a:solidFill>
                  <a:srgbClr val="FFFFFF"/>
                </a:solidFill>
              </a:defRPr>
            </a:lvl3pPr>
            <a:lvl4pPr marL="914400" indent="-228600">
              <a:buClr>
                <a:srgbClr val="F89838"/>
              </a:buClr>
              <a:defRPr sz="1400">
                <a:solidFill>
                  <a:srgbClr val="FFFFFF"/>
                </a:solidFill>
              </a:defRPr>
            </a:lvl4pPr>
            <a:lvl5pPr marL="1143000" indent="-228600">
              <a:buClr>
                <a:srgbClr val="F89838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Picture 10" descr="Pattern 09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1" b="48741"/>
          <a:stretch/>
        </p:blipFill>
        <p:spPr>
          <a:xfrm flipH="1">
            <a:off x="5842858" y="3937000"/>
            <a:ext cx="3301142" cy="2921000"/>
          </a:xfrm>
          <a:prstGeom prst="rect">
            <a:avLst/>
          </a:prstGeom>
        </p:spPr>
      </p:pic>
      <p:pic>
        <p:nvPicPr>
          <p:cNvPr id="12" name="Picture 11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0168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reenshot - me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74923" y="1450732"/>
            <a:ext cx="7194155" cy="482607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pic>
        <p:nvPicPr>
          <p:cNvPr id="9" name="Picture 8" descr="JIVE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608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creenshot -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pic>
        <p:nvPicPr>
          <p:cNvPr id="9" name="Picture 8" descr="JIVE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913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rg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203201" y="1339850"/>
            <a:ext cx="8489950" cy="432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 dirty="0" smtClean="0"/>
              <a:t>Click here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6501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rg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6" name="Table Placeholder 5"/>
          <p:cNvSpPr>
            <a:spLocks noGrp="1"/>
          </p:cNvSpPr>
          <p:nvPr>
            <p:ph type="tbl" sz="quarter" idx="14"/>
          </p:nvPr>
        </p:nvSpPr>
        <p:spPr>
          <a:xfrm>
            <a:off x="325438" y="1652530"/>
            <a:ext cx="8080375" cy="40148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081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-by-sid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314324" y="1339850"/>
            <a:ext cx="3912233" cy="432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r>
              <a:rPr lang="en-US" dirty="0" smtClean="0"/>
              <a:t>Click here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6" name="Chart Placeholder 5"/>
          <p:cNvSpPr>
            <a:spLocks noGrp="1"/>
          </p:cNvSpPr>
          <p:nvPr>
            <p:ph type="chart" sz="quarter" idx="14" hasCustomPrompt="1"/>
          </p:nvPr>
        </p:nvSpPr>
        <p:spPr>
          <a:xfrm>
            <a:off x="4543424" y="1339850"/>
            <a:ext cx="3945041" cy="43275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Click here to add chart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144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- us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6202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oi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attern 09 - Light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pic>
        <p:nvPicPr>
          <p:cNvPr id="5" name="Picture 4" descr="Pattern 09 - Light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244975" y="2552700"/>
            <a:ext cx="4708525" cy="2468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r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43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ttern 06 - Grey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3" r="36838"/>
          <a:stretch/>
        </p:blipFill>
        <p:spPr>
          <a:xfrm>
            <a:off x="2887134" y="-1"/>
            <a:ext cx="6256866" cy="614052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9" y="2363638"/>
            <a:ext cx="3217862" cy="3381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r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6201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ttern 07 - Light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6" t="10082" b="3038"/>
          <a:stretch/>
        </p:blipFill>
        <p:spPr>
          <a:xfrm>
            <a:off x="0" y="0"/>
            <a:ext cx="7745844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76678" y="2363638"/>
            <a:ext cx="4467321" cy="3381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l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8655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tern 04 - Light Blue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9" b="14904"/>
          <a:stretch/>
        </p:blipFill>
        <p:spPr>
          <a:xfrm>
            <a:off x="2700752" y="2362191"/>
            <a:ext cx="6443248" cy="449580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8" y="671414"/>
            <a:ext cx="5656262" cy="2376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 or short quote. Keep text at least 24 pt.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r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125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IVE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8" y="6431294"/>
            <a:ext cx="467027" cy="2245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99001" y="1359614"/>
            <a:ext cx="3794124" cy="4590337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34950" indent="-234950">
              <a:buClr>
                <a:srgbClr val="FA8D4B"/>
              </a:buClr>
              <a:defRPr sz="2000">
                <a:solidFill>
                  <a:srgbClr val="FFFFFF"/>
                </a:solidFill>
              </a:defRPr>
            </a:lvl1pPr>
            <a:lvl2pPr marL="455613" indent="-220663">
              <a:buClr>
                <a:srgbClr val="FA8D4B"/>
              </a:buClr>
              <a:defRPr sz="1800">
                <a:solidFill>
                  <a:srgbClr val="FFFFFF"/>
                </a:solidFill>
              </a:defRPr>
            </a:lvl2pPr>
            <a:lvl3pPr marL="690563" indent="-234950">
              <a:buClr>
                <a:srgbClr val="FA8D4B"/>
              </a:buClr>
              <a:defRPr sz="1600">
                <a:solidFill>
                  <a:srgbClr val="FFFFFF"/>
                </a:solidFill>
              </a:defRPr>
            </a:lvl3pPr>
            <a:lvl4pPr marL="912813" indent="-222250">
              <a:buClr>
                <a:srgbClr val="FA8D4B"/>
              </a:buClr>
              <a:tabLst/>
              <a:defRPr sz="1400">
                <a:solidFill>
                  <a:srgbClr val="FFFFFF"/>
                </a:solidFill>
              </a:defRPr>
            </a:lvl4pPr>
            <a:lvl5pPr marL="1146175" indent="-233363">
              <a:buClr>
                <a:srgbClr val="FA8D4B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0133" y="1359613"/>
            <a:ext cx="4250267" cy="4590339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28600" indent="-228600">
              <a:buClr>
                <a:srgbClr val="F89838"/>
              </a:buClr>
              <a:defRPr sz="2000">
                <a:solidFill>
                  <a:srgbClr val="FFFFFF"/>
                </a:solidFill>
              </a:defRPr>
            </a:lvl1pPr>
            <a:lvl2pPr marL="457200" indent="-228600">
              <a:buClr>
                <a:srgbClr val="F89838"/>
              </a:buClr>
              <a:defRPr sz="1800">
                <a:solidFill>
                  <a:srgbClr val="FFFFFF"/>
                </a:solidFill>
              </a:defRPr>
            </a:lvl2pPr>
            <a:lvl3pPr marL="685800" indent="-228600">
              <a:buClr>
                <a:srgbClr val="F89838"/>
              </a:buClr>
              <a:defRPr sz="1600">
                <a:solidFill>
                  <a:srgbClr val="FFFFFF"/>
                </a:solidFill>
              </a:defRPr>
            </a:lvl3pPr>
            <a:lvl4pPr marL="914400" indent="-228600">
              <a:buClr>
                <a:srgbClr val="F89838"/>
              </a:buClr>
              <a:defRPr sz="1400">
                <a:solidFill>
                  <a:srgbClr val="FFFFFF"/>
                </a:solidFill>
              </a:defRPr>
            </a:lvl4pPr>
            <a:lvl5pPr marL="1143000" indent="-228600">
              <a:buClr>
                <a:srgbClr val="F89838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4" name="Picture 13" descr="Bug 01 Jive Blue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5949951"/>
            <a:ext cx="749300" cy="863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-8194" y="1196262"/>
            <a:ext cx="8488516" cy="0"/>
          </a:xfrm>
          <a:prstGeom prst="line">
            <a:avLst/>
          </a:prstGeom>
          <a:ln w="57150" cap="flat">
            <a:solidFill>
              <a:srgbClr val="458E96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l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1255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1" r="-832" b="1905"/>
          <a:stretch/>
        </p:blipFill>
        <p:spPr>
          <a:xfrm>
            <a:off x="-101600" y="0"/>
            <a:ext cx="93218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38" y="3112874"/>
            <a:ext cx="2371725" cy="114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871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r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36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bullet slide -mediu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20134" y="1357745"/>
            <a:ext cx="8272992" cy="3592946"/>
          </a:xfrm>
          <a:prstGeom prst="rect">
            <a:avLst/>
          </a:prstGeom>
        </p:spPr>
        <p:txBody>
          <a:bodyPr vert="horz" lIns="91440" tIns="0" rIns="0" bIns="91440"/>
          <a:lstStyle>
            <a:lvl1pPr marL="234950" indent="-234950">
              <a:buClr>
                <a:srgbClr val="FA8D4B"/>
              </a:buClr>
              <a:defRPr sz="2000">
                <a:solidFill>
                  <a:srgbClr val="FFFFFF"/>
                </a:solidFill>
              </a:defRPr>
            </a:lvl1pPr>
            <a:lvl2pPr marL="455613" indent="-220663">
              <a:buClr>
                <a:srgbClr val="FA8D4B"/>
              </a:buClr>
              <a:defRPr sz="1800">
                <a:solidFill>
                  <a:srgbClr val="FFFFFF"/>
                </a:solidFill>
              </a:defRPr>
            </a:lvl2pPr>
            <a:lvl3pPr marL="690563" indent="-234950">
              <a:buClr>
                <a:srgbClr val="FA8D4B"/>
              </a:buClr>
              <a:defRPr sz="1600">
                <a:solidFill>
                  <a:srgbClr val="FFFFFF"/>
                </a:solidFill>
              </a:defRPr>
            </a:lvl3pPr>
            <a:lvl4pPr marL="912813" indent="-222250">
              <a:buClr>
                <a:srgbClr val="FA8D4B"/>
              </a:buClr>
              <a:tabLst/>
              <a:defRPr sz="1400">
                <a:solidFill>
                  <a:srgbClr val="FFFFFF"/>
                </a:solidFill>
              </a:defRPr>
            </a:lvl4pPr>
            <a:lvl5pPr marL="1146175" indent="-233363">
              <a:buClr>
                <a:srgbClr val="FA8D4B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Pattern 09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1" b="48741"/>
          <a:stretch/>
        </p:blipFill>
        <p:spPr>
          <a:xfrm flipH="1">
            <a:off x="5842858" y="3937000"/>
            <a:ext cx="3301142" cy="2921000"/>
          </a:xfrm>
          <a:prstGeom prst="rect">
            <a:avLst/>
          </a:prstGeom>
        </p:spPr>
      </p:pic>
      <p:pic>
        <p:nvPicPr>
          <p:cNvPr id="9" name="Picture 8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184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bullet slide - small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5172" y="1357745"/>
            <a:ext cx="8206699" cy="4357255"/>
          </a:xfrm>
          <a:prstGeom prst="rect">
            <a:avLst/>
          </a:prstGeom>
        </p:spPr>
        <p:txBody>
          <a:bodyPr vert="horz" lIns="91440" tIns="0" rIns="0" bIns="91440"/>
          <a:lstStyle>
            <a:lvl1pPr marL="234950" indent="-234950">
              <a:buClr>
                <a:srgbClr val="FA8D4B"/>
              </a:buClr>
              <a:defRPr sz="2000">
                <a:solidFill>
                  <a:srgbClr val="FFFFFF"/>
                </a:solidFill>
              </a:defRPr>
            </a:lvl1pPr>
            <a:lvl2pPr marL="455613" indent="-220663">
              <a:buClr>
                <a:srgbClr val="FA8D4B"/>
              </a:buClr>
              <a:defRPr sz="1800">
                <a:solidFill>
                  <a:srgbClr val="FFFFFF"/>
                </a:solidFill>
              </a:defRPr>
            </a:lvl2pPr>
            <a:lvl3pPr marL="690563" indent="-234950">
              <a:buClr>
                <a:srgbClr val="FA8D4B"/>
              </a:buClr>
              <a:defRPr sz="1600">
                <a:solidFill>
                  <a:srgbClr val="FFFFFF"/>
                </a:solidFill>
              </a:defRPr>
            </a:lvl3pPr>
            <a:lvl4pPr marL="912813" indent="-222250">
              <a:buClr>
                <a:srgbClr val="FA8D4B"/>
              </a:buClr>
              <a:tabLst/>
              <a:defRPr sz="1400">
                <a:solidFill>
                  <a:srgbClr val="FFFFFF"/>
                </a:solidFill>
              </a:defRPr>
            </a:lvl4pPr>
            <a:lvl5pPr marL="1146175" indent="-233363">
              <a:buClr>
                <a:srgbClr val="FA8D4B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6" name="Picture 5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7" name="Picture 6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62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e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20134" y="1303631"/>
            <a:ext cx="8680656" cy="2603351"/>
          </a:xfrm>
          <a:prstGeom prst="rect">
            <a:avLst/>
          </a:prstGeom>
          <a:effectLst/>
        </p:spPr>
        <p:txBody>
          <a:bodyPr lIns="182880" tIns="91440" rIns="182880" bIns="182880">
            <a:noAutofit/>
          </a:bodyPr>
          <a:lstStyle>
            <a:lvl1pPr marL="112713" marR="0" indent="-1127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latin typeface="Arial"/>
                <a:cs typeface="Arial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“This is the layout for a quote slide. Click here to enter your quote and put the source of the quote into the text box below.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hock. Meatball jowl </a:t>
            </a:r>
            <a:r>
              <a:rPr lang="en-US" dirty="0" err="1" smtClean="0"/>
              <a:t>t-bone</a:t>
            </a:r>
            <a:r>
              <a:rPr lang="en-US" dirty="0" smtClean="0"/>
              <a:t> nisi. Andouille exercitation </a:t>
            </a:r>
            <a:r>
              <a:rPr lang="en-US" dirty="0" err="1" smtClean="0"/>
              <a:t>ut</a:t>
            </a:r>
            <a:r>
              <a:rPr lang="en-US" dirty="0" smtClean="0"/>
              <a:t> sausage </a:t>
            </a:r>
            <a:r>
              <a:rPr lang="en-US" dirty="0" err="1" smtClean="0"/>
              <a:t>capicola</a:t>
            </a:r>
            <a:r>
              <a:rPr lang="en-US" dirty="0" smtClean="0"/>
              <a:t>. Pancetta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 </a:t>
            </a:r>
            <a:r>
              <a:rPr lang="en-US" dirty="0" err="1" smtClean="0"/>
              <a:t>reprehenderit</a:t>
            </a:r>
            <a:r>
              <a:rPr lang="en-US" dirty="0" smtClean="0"/>
              <a:t> qui kielbasa, </a:t>
            </a:r>
            <a:r>
              <a:rPr lang="en-US" dirty="0" err="1" smtClean="0"/>
              <a:t>adipisicing</a:t>
            </a:r>
            <a:r>
              <a:rPr lang="en-US" dirty="0" smtClean="0"/>
              <a:t> strip steak.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  jowl </a:t>
            </a:r>
            <a:r>
              <a:rPr lang="en-US" dirty="0" err="1" smtClean="0"/>
              <a:t>t-bone</a:t>
            </a:r>
            <a:r>
              <a:rPr lang="en-US" dirty="0" smtClean="0"/>
              <a:t> nisi </a:t>
            </a:r>
            <a:r>
              <a:rPr lang="en-US" dirty="0" err="1" smtClean="0"/>
              <a:t>andouille</a:t>
            </a:r>
            <a:r>
              <a:rPr lang="en-US" dirty="0" smtClean="0"/>
              <a:t> exercitation </a:t>
            </a:r>
            <a:r>
              <a:rPr lang="en-US" dirty="0" err="1" smtClean="0"/>
              <a:t>ut</a:t>
            </a:r>
            <a:r>
              <a:rPr lang="en-US" dirty="0" smtClean="0"/>
              <a:t> sausage.”</a:t>
            </a:r>
          </a:p>
          <a:p>
            <a:pPr lvl="0"/>
            <a:endParaRPr lang="en-US" dirty="0" smtClean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503238" y="443345"/>
            <a:ext cx="3394508" cy="83935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>
                <a:solidFill>
                  <a:srgbClr val="5BBAD8"/>
                </a:solidFill>
              </a:defRPr>
            </a:lvl1pPr>
          </a:lstStyle>
          <a:p>
            <a:pPr lvl="0"/>
            <a:r>
              <a:rPr lang="en-US" dirty="0" smtClean="0"/>
              <a:t>Insert Logo Here</a:t>
            </a:r>
            <a:endParaRPr lang="en-US" dirty="0"/>
          </a:p>
        </p:txBody>
      </p:sp>
      <p:pic>
        <p:nvPicPr>
          <p:cNvPr id="6" name="Picture 5" descr="Pattern 04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0" t="12815" b="44424"/>
          <a:stretch/>
        </p:blipFill>
        <p:spPr>
          <a:xfrm flipH="1">
            <a:off x="3194864" y="3394075"/>
            <a:ext cx="5949136" cy="34639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98161" y="4248822"/>
            <a:ext cx="6897688" cy="468313"/>
          </a:xfrm>
          <a:prstGeom prst="rect">
            <a:avLst/>
          </a:prstGeom>
        </p:spPr>
        <p:txBody>
          <a:bodyPr/>
          <a:lstStyle>
            <a:lvl1pPr marL="111125" indent="0">
              <a:buNone/>
              <a:defRPr lang="en-US" sz="1800" b="1" dirty="0" smtClean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en-US" sz="1800" dirty="0"/>
            </a:lvl5pPr>
          </a:lstStyle>
          <a:p>
            <a:pPr marL="111125" lvl="0"/>
            <a:r>
              <a:rPr lang="en-US" dirty="0" smtClean="0"/>
              <a:t>Name, Title, Company</a:t>
            </a:r>
          </a:p>
        </p:txBody>
      </p:sp>
      <p:pic>
        <p:nvPicPr>
          <p:cNvPr id="7" name="Picture 6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738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w/ results, screenshot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20133" y="6370321"/>
            <a:ext cx="1645920" cy="336304"/>
          </a:xfrm>
          <a:prstGeom prst="rect">
            <a:avLst/>
          </a:prstGeom>
          <a:solidFill>
            <a:srgbClr val="282D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99000" y="1727200"/>
            <a:ext cx="3794125" cy="4321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screenshot to placeholder or click icon to add</a:t>
            </a:r>
          </a:p>
          <a:p>
            <a:endParaRPr lang="en-US" dirty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20133" y="1726933"/>
            <a:ext cx="4255542" cy="4321441"/>
          </a:xfrm>
          <a:prstGeom prst="rect">
            <a:avLst/>
          </a:prstGeom>
          <a:effectLst/>
        </p:spPr>
        <p:txBody>
          <a:bodyPr lIns="91440" tIns="0" rIns="0" bIns="91440">
            <a:noAutofit/>
          </a:bodyPr>
          <a:lstStyle>
            <a:lvl1pPr marL="112713" marR="0" indent="-112713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latin typeface="Arial"/>
                <a:cs typeface="Arial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“Customer story layout with screenshot. 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hock. Meatball jowl </a:t>
            </a:r>
            <a:r>
              <a:rPr lang="en-US" dirty="0" err="1" smtClean="0"/>
              <a:t>t-bone</a:t>
            </a:r>
            <a:r>
              <a:rPr lang="en-US" dirty="0" smtClean="0"/>
              <a:t> nisi. Andouille exercitation </a:t>
            </a:r>
            <a:r>
              <a:rPr lang="en-US" dirty="0" err="1" smtClean="0"/>
              <a:t>ut</a:t>
            </a:r>
            <a:r>
              <a:rPr lang="en-US" dirty="0" smtClean="0"/>
              <a:t> sausage </a:t>
            </a:r>
            <a:r>
              <a:rPr lang="en-US" dirty="0" err="1" smtClean="0"/>
              <a:t>capicola</a:t>
            </a:r>
            <a:r>
              <a:rPr lang="en-US" dirty="0" smtClean="0"/>
              <a:t>. Pancetta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 </a:t>
            </a:r>
            <a:r>
              <a:rPr lang="en-US" dirty="0" err="1" smtClean="0"/>
              <a:t>reprehenderit</a:t>
            </a:r>
            <a:r>
              <a:rPr lang="en-US" dirty="0" smtClean="0"/>
              <a:t> qui kielbasa, </a:t>
            </a:r>
            <a:r>
              <a:rPr lang="en-US" dirty="0" err="1" smtClean="0"/>
              <a:t>adipisicing</a:t>
            </a:r>
            <a:r>
              <a:rPr lang="en-US" dirty="0" smtClean="0"/>
              <a:t> strip steak.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.”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Name, Title, Company</a:t>
            </a:r>
          </a:p>
        </p:txBody>
      </p:sp>
      <p:sp>
        <p:nvSpPr>
          <p:cNvPr id="30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220133" y="252413"/>
            <a:ext cx="4255542" cy="90566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Insert Logo Here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2" y="6430011"/>
            <a:ext cx="454368" cy="220567"/>
          </a:xfrm>
          <a:prstGeom prst="rect">
            <a:avLst/>
          </a:prstGeom>
          <a:effectLst/>
        </p:spPr>
      </p:pic>
      <p:pic>
        <p:nvPicPr>
          <p:cNvPr id="17" name="Picture 16" descr="Bug 01 Jive Blue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5949951"/>
            <a:ext cx="749300" cy="863600"/>
          </a:xfrm>
          <a:prstGeom prst="rect">
            <a:avLst/>
          </a:prstGeom>
        </p:spPr>
      </p:pic>
      <p:pic>
        <p:nvPicPr>
          <p:cNvPr id="9" name="Picture 8" descr="JIVE WHITE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8" y="6431294"/>
            <a:ext cx="467027" cy="22453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l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69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-8194" y="1196262"/>
            <a:ext cx="8488516" cy="0"/>
          </a:xfrm>
          <a:prstGeom prst="line">
            <a:avLst/>
          </a:prstGeom>
          <a:ln w="57150" cap="flat">
            <a:solidFill>
              <a:srgbClr val="458E96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203200" y="160869"/>
            <a:ext cx="8483600" cy="10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801" r:id="rId12"/>
    <p:sldLayoutId id="2147483802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798" r:id="rId19"/>
    <p:sldLayoutId id="2147483760" r:id="rId20"/>
    <p:sldLayoutId id="2147483775" r:id="rId21"/>
    <p:sldLayoutId id="2147483781" r:id="rId22"/>
    <p:sldLayoutId id="2147483767" r:id="rId23"/>
    <p:sldLayoutId id="2147483773" r:id="rId24"/>
    <p:sldLayoutId id="2147483774" r:id="rId25"/>
    <p:sldLayoutId id="2147483780" r:id="rId26"/>
    <p:sldLayoutId id="2147483749" r:id="rId27"/>
    <p:sldLayoutId id="2147483649" r:id="rId28"/>
    <p:sldLayoutId id="2147483696" r:id="rId29"/>
    <p:sldLayoutId id="2147483697" r:id="rId30"/>
    <p:sldLayoutId id="2147483725" r:id="rId31"/>
    <p:sldLayoutId id="2147483723" r:id="rId32"/>
    <p:sldLayoutId id="2147483724" r:id="rId33"/>
    <p:sldLayoutId id="2147483751" r:id="rId34"/>
    <p:sldLayoutId id="2147483750" r:id="rId35"/>
    <p:sldLayoutId id="2147483662" r:id="rId36"/>
    <p:sldLayoutId id="2147483669" r:id="rId37"/>
    <p:sldLayoutId id="2147483709" r:id="rId38"/>
    <p:sldLayoutId id="2147483752" r:id="rId39"/>
    <p:sldLayoutId id="2147483799" r:id="rId40"/>
    <p:sldLayoutId id="2147483800" r:id="rId41"/>
    <p:sldLayoutId id="2147483753" r:id="rId42"/>
    <p:sldLayoutId id="2147483783" r:id="rId43"/>
    <p:sldLayoutId id="2147483754" r:id="rId44"/>
    <p:sldLayoutId id="2147483722" r:id="rId45"/>
    <p:sldLayoutId id="2147483782" r:id="rId46"/>
    <p:sldLayoutId id="2147483698" r:id="rId47"/>
    <p:sldLayoutId id="2147483777" r:id="rId48"/>
    <p:sldLayoutId id="2147483778" r:id="rId49"/>
    <p:sldLayoutId id="2147483779" r:id="rId50"/>
    <p:sldLayoutId id="2147483776" r:id="rId5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JetBrains/Grammar-Kit" TargetMode="External"/><Relationship Id="rId3" Type="http://schemas.openxmlformats.org/officeDocument/2006/relationships/hyperlink" Target="http://jflex.de/manual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lugins.jetbrains.com/plugin/7430?pr=idea" TargetMode="External"/><Relationship Id="rId4" Type="http://schemas.openxmlformats.org/officeDocument/2006/relationships/hyperlink" Target="https://brewspace.jiveland.com/people/charles.capps/blog/2014/07/16/how-to-write-a-custom-language-plugin-for-intellij" TargetMode="External"/><Relationship Id="rId5" Type="http://schemas.openxmlformats.org/officeDocument/2006/relationships/hyperlink" Target="https://github.com/JetBrains/Grammar-Kit" TargetMode="External"/><Relationship Id="rId6" Type="http://schemas.openxmlformats.org/officeDocument/2006/relationships/hyperlink" Target="http://confluence.jetbrains.com/display/IDEADEV/Developing+Custom+Language+Plugins+for+IntelliJ+IDEA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jivesoftware/robot-intellij-plugin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robotframework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Intellij Plugin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332288" y="3833665"/>
            <a:ext cx="4516437" cy="761164"/>
          </a:xfrm>
        </p:spPr>
        <p:txBody>
          <a:bodyPr anchor="t"/>
          <a:lstStyle/>
          <a:p>
            <a:r>
              <a:rPr lang="en-US" dirty="0" smtClean="0"/>
              <a:t>Adding Custom Language support to Intellij</a:t>
            </a:r>
          </a:p>
          <a:p>
            <a:r>
              <a:rPr lang="en-US" b="0" i="1" dirty="0" smtClean="0"/>
              <a:t>Charles Capps</a:t>
            </a:r>
          </a:p>
        </p:txBody>
      </p:sp>
      <p:pic>
        <p:nvPicPr>
          <p:cNvPr id="5" name="Picture 4" descr="robot_framewo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6925">
            <a:off x="5521085" y="174330"/>
            <a:ext cx="1603649" cy="241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97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Autocomplete - Live </a:t>
            </a:r>
            <a:r>
              <a:rPr lang="en-US" dirty="0"/>
              <a:t>d</a:t>
            </a:r>
            <a:r>
              <a:rPr lang="en-US" dirty="0" smtClean="0"/>
              <a:t>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4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Rename Refactoring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Rename Java Keywords or Robot Keywords with Shift+F6</a:t>
            </a:r>
            <a:endParaRPr lang="en-US" dirty="0"/>
          </a:p>
          <a:p>
            <a:r>
              <a:rPr lang="en-US" dirty="0" smtClean="0"/>
              <a:t>All usages will be renamed</a:t>
            </a:r>
            <a:endParaRPr lang="en-US" dirty="0"/>
          </a:p>
          <a:p>
            <a:r>
              <a:rPr lang="en-US" dirty="0" smtClean="0"/>
              <a:t>Rename Variables – will smartly rename usages for the right scope</a:t>
            </a:r>
            <a:endParaRPr lang="en-US" dirty="0"/>
          </a:p>
          <a:p>
            <a:r>
              <a:rPr lang="en-US" dirty="0" smtClean="0"/>
              <a:t>Rename Robot Files – Resource Settings will be renamed</a:t>
            </a:r>
            <a:endParaRPr lang="en-US" dirty="0"/>
          </a:p>
        </p:txBody>
      </p:sp>
      <p:pic>
        <p:nvPicPr>
          <p:cNvPr id="5" name="Picture 4" descr="rename_java_keywo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77" y="2995177"/>
            <a:ext cx="5242626" cy="1181209"/>
          </a:xfrm>
          <a:prstGeom prst="rect">
            <a:avLst/>
          </a:prstGeom>
        </p:spPr>
      </p:pic>
      <p:pic>
        <p:nvPicPr>
          <p:cNvPr id="6" name="Picture 5" descr="rename_robot_keywo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77" y="4429618"/>
            <a:ext cx="4810846" cy="1926732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27100" y="3618042"/>
            <a:ext cx="7925848" cy="1027850"/>
          </a:xfrm>
        </p:spPr>
        <p:txBody>
          <a:bodyPr/>
          <a:lstStyle/>
          <a:p>
            <a:r>
              <a:rPr lang="en-US" dirty="0" smtClean="0"/>
              <a:t>Rename Refactoring - Live demo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849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Usages of Keywords</a:t>
            </a:r>
            <a:r>
              <a:rPr lang="en-US" dirty="0"/>
              <a:t> </a:t>
            </a:r>
            <a:r>
              <a:rPr lang="en-US" dirty="0" smtClean="0"/>
              <a:t>and Variables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To Find Usages: Right-click </a:t>
            </a:r>
            <a:r>
              <a:rPr lang="en-US" dirty="0" smtClean="0">
                <a:sym typeface="Wingdings"/>
              </a:rPr>
              <a:t> Find Usages, or Ctrl+F7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Keep in mind, Robot is case-insensitive and doesn’t care about spaces and underscores. </a:t>
            </a: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pic>
        <p:nvPicPr>
          <p:cNvPr id="5" name="Picture 4" descr="find_usages_of_java_keywo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84" y="3069243"/>
            <a:ext cx="7162886" cy="2633824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615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Find Usages - Live demo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598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See at a glance what Test Cases and Keywords are in a Robot File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structure_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52" y="2198761"/>
            <a:ext cx="5379007" cy="3595083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800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Displays all Test Case Tables and Keywords Tables</a:t>
            </a:r>
            <a:endParaRPr lang="en-US" dirty="0"/>
          </a:p>
        </p:txBody>
      </p:sp>
      <p:pic>
        <p:nvPicPr>
          <p:cNvPr id="4" name="Picture 3" descr="structure_view_rob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4" y="1976183"/>
            <a:ext cx="7819215" cy="297450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56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Under the Hood – How does it work?</a:t>
            </a:r>
            <a:endParaRPr lang="en-US" dirty="0"/>
          </a:p>
        </p:txBody>
      </p:sp>
      <p:pic>
        <p:nvPicPr>
          <p:cNvPr id="5" name="Picture 4" descr="robot_framewo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27" y="1497933"/>
            <a:ext cx="1556306" cy="234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03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Step 1. Implement a Lexer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61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1. Implement a Lexer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0134" y="1357744"/>
            <a:ext cx="8272992" cy="4681529"/>
          </a:xfrm>
        </p:spPr>
        <p:txBody>
          <a:bodyPr/>
          <a:lstStyle/>
          <a:p>
            <a:r>
              <a:rPr lang="en-US" dirty="0" smtClean="0"/>
              <a:t>A lexer converts plain text into a sequence of Tokens.</a:t>
            </a:r>
          </a:p>
          <a:p>
            <a:endParaRPr lang="en-US" dirty="0"/>
          </a:p>
          <a:p>
            <a:r>
              <a:rPr lang="en-US" dirty="0" smtClean="0"/>
              <a:t>Tokens determine Syntax Highlighting.</a:t>
            </a:r>
          </a:p>
          <a:p>
            <a:endParaRPr lang="en-US" dirty="0"/>
          </a:p>
          <a:p>
            <a:r>
              <a:rPr lang="en-US" dirty="0" smtClean="0"/>
              <a:t>Intellij requires you to </a:t>
            </a:r>
            <a:r>
              <a:rPr lang="en-US" dirty="0"/>
              <a:t>implement interface </a:t>
            </a:r>
            <a:r>
              <a:rPr lang="en-US" dirty="0" smtClean="0">
                <a:solidFill>
                  <a:schemeClr val="accent6"/>
                </a:solidFill>
              </a:rPr>
              <a:t>com.intellij.lexer.FlexLexer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Grammar Kit Plugin</a:t>
            </a:r>
            <a:r>
              <a:rPr lang="en-US" dirty="0" smtClean="0"/>
              <a:t> comes in handy.</a:t>
            </a:r>
          </a:p>
          <a:p>
            <a:endParaRPr lang="en-US" dirty="0">
              <a:hlinkClick r:id="rId3"/>
            </a:endParaRPr>
          </a:p>
          <a:p>
            <a:r>
              <a:rPr lang="en-US" dirty="0" smtClean="0"/>
              <a:t>The Grammar Kit generates a Lexer from a </a:t>
            </a:r>
            <a:r>
              <a:rPr lang="en-US" dirty="0" smtClean="0">
                <a:hlinkClick r:id="rId3"/>
              </a:rPr>
              <a:t>JFlex</a:t>
            </a:r>
            <a:r>
              <a:rPr lang="en-US" dirty="0" smtClean="0"/>
              <a:t> file, .flex extension.</a:t>
            </a:r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313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9737" y="671414"/>
            <a:ext cx="7354841" cy="2376586"/>
          </a:xfrm>
        </p:spPr>
        <p:txBody>
          <a:bodyPr/>
          <a:lstStyle/>
          <a:p>
            <a:r>
              <a:rPr lang="en-US" dirty="0" smtClean="0"/>
              <a:t>Table of Contents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89838"/>
                </a:solidFill>
              </a:rPr>
              <a:t>Intro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89838"/>
                </a:solidFill>
              </a:rPr>
              <a:t>Demos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89838"/>
                </a:solidFill>
              </a:rPr>
              <a:t>Under the Hood – How does it work?</a:t>
            </a:r>
            <a:endParaRPr lang="en-US" dirty="0">
              <a:solidFill>
                <a:srgbClr val="F898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367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Lexing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0133" y="2839081"/>
            <a:ext cx="8782231" cy="3349617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dirty="0" smtClean="0"/>
              <a:t>=</a:t>
            </a:r>
          </a:p>
          <a:p>
            <a:pPr marL="0" indent="0">
              <a:buNone/>
            </a:pPr>
            <a:r>
              <a:rPr lang="en-US" dirty="0" smtClean="0"/>
              <a:t>[ SETTINGS_TABLE_HEADING_TOKEN, NEWLINE_TOKEN,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NEWLINE_TOKEN,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RESOURCE_SETTING_TOKEN, COLUMN_SEP_TOKEN,       </a:t>
            </a:r>
          </a:p>
          <a:p>
            <a:pPr marL="0" indent="0">
              <a:buNone/>
            </a:pPr>
            <a:r>
              <a:rPr lang="en-US" dirty="0" smtClean="0"/>
              <a:t>  ROBOT_FILE_TOKEN, NEWLINE_TOKEN,</a:t>
            </a:r>
          </a:p>
          <a:p>
            <a:pPr marL="0" indent="0">
              <a:buNone/>
            </a:pPr>
            <a:r>
              <a:rPr lang="en-US" dirty="0" smtClean="0"/>
              <a:t>  FORCE_TAGS_SETTING_KEYWORD_TOKEN, COLUMN_SEP_TOKEN,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TAG_TOKEN ]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  <p:pic>
        <p:nvPicPr>
          <p:cNvPr id="5" name="Picture 4" descr="settings_table_co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35" y="1335920"/>
            <a:ext cx="6068550" cy="141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37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Step 2. Implement a Parser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60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2. Implement a Parser.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0134" y="1357744"/>
            <a:ext cx="8272992" cy="4208349"/>
          </a:xfrm>
        </p:spPr>
        <p:txBody>
          <a:bodyPr/>
          <a:lstStyle/>
          <a:p>
            <a:r>
              <a:rPr lang="en-US" dirty="0" smtClean="0"/>
              <a:t>Parser converts the Tokens into an </a:t>
            </a:r>
            <a:r>
              <a:rPr lang="en-US" dirty="0" smtClean="0">
                <a:solidFill>
                  <a:schemeClr val="accent6"/>
                </a:solidFill>
              </a:rPr>
              <a:t>A</a:t>
            </a:r>
            <a:r>
              <a:rPr lang="en-US" dirty="0" smtClean="0"/>
              <a:t>bstract </a:t>
            </a:r>
            <a:r>
              <a:rPr lang="en-US" dirty="0" smtClean="0">
                <a:solidFill>
                  <a:srgbClr val="F89838"/>
                </a:solidFill>
              </a:rPr>
              <a:t>S</a:t>
            </a:r>
            <a:r>
              <a:rPr lang="en-US" dirty="0" smtClean="0"/>
              <a:t>yntax </a:t>
            </a:r>
            <a:r>
              <a:rPr lang="en-US" dirty="0" smtClean="0">
                <a:solidFill>
                  <a:srgbClr val="F89838"/>
                </a:solidFill>
              </a:rPr>
              <a:t>T</a:t>
            </a:r>
            <a:r>
              <a:rPr lang="en-US" dirty="0" smtClean="0"/>
              <a:t>ree (</a:t>
            </a:r>
            <a:r>
              <a:rPr lang="en-US" dirty="0" smtClean="0">
                <a:solidFill>
                  <a:schemeClr val="accent6"/>
                </a:solidFill>
              </a:rPr>
              <a:t>AST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AST is a tree representation of code.</a:t>
            </a:r>
          </a:p>
          <a:p>
            <a:endParaRPr lang="en-US" dirty="0"/>
          </a:p>
          <a:p>
            <a:r>
              <a:rPr lang="en-US" dirty="0" smtClean="0"/>
              <a:t>Leaves of the tree are Tokens. </a:t>
            </a:r>
          </a:p>
          <a:p>
            <a:endParaRPr lang="en-US" dirty="0"/>
          </a:p>
          <a:p>
            <a:r>
              <a:rPr lang="en-US" dirty="0" smtClean="0"/>
              <a:t>Branches of the tree are </a:t>
            </a:r>
            <a:r>
              <a:rPr lang="en-US" dirty="0" smtClean="0">
                <a:solidFill>
                  <a:srgbClr val="F89838"/>
                </a:solidFill>
              </a:rPr>
              <a:t>P</a:t>
            </a:r>
            <a:r>
              <a:rPr lang="en-US" dirty="0" smtClean="0"/>
              <a:t>rogram </a:t>
            </a:r>
            <a:r>
              <a:rPr lang="en-US" dirty="0" smtClean="0">
                <a:solidFill>
                  <a:srgbClr val="F89838"/>
                </a:solidFill>
              </a:rPr>
              <a:t>S</a:t>
            </a:r>
            <a:r>
              <a:rPr lang="en-US" dirty="0" smtClean="0"/>
              <a:t>tructure </a:t>
            </a:r>
            <a:r>
              <a:rPr lang="en-US" dirty="0" smtClean="0">
                <a:solidFill>
                  <a:srgbClr val="F89838"/>
                </a:solidFill>
              </a:rPr>
              <a:t>I</a:t>
            </a:r>
            <a:r>
              <a:rPr lang="en-US" dirty="0" smtClean="0"/>
              <a:t>nterface (</a:t>
            </a:r>
            <a:r>
              <a:rPr lang="en-US" dirty="0" smtClean="0">
                <a:solidFill>
                  <a:srgbClr val="F89838"/>
                </a:solidFill>
              </a:rPr>
              <a:t>PSI</a:t>
            </a:r>
            <a:r>
              <a:rPr lang="en-US" dirty="0" smtClean="0"/>
              <a:t>) elements</a:t>
            </a:r>
          </a:p>
          <a:p>
            <a:endParaRPr lang="en-US" dirty="0"/>
          </a:p>
          <a:p>
            <a:r>
              <a:rPr lang="en-US" dirty="0" smtClean="0"/>
              <a:t>Intellij requires you </a:t>
            </a:r>
            <a:r>
              <a:rPr lang="en-US" dirty="0"/>
              <a:t>to implement </a:t>
            </a:r>
            <a:r>
              <a:rPr lang="en-US" dirty="0" smtClean="0">
                <a:solidFill>
                  <a:srgbClr val="F89838"/>
                </a:solidFill>
              </a:rPr>
              <a:t>com.intellij.lang.PsiParser</a:t>
            </a:r>
          </a:p>
          <a:p>
            <a:endParaRPr lang="en-US" dirty="0">
              <a:solidFill>
                <a:srgbClr val="F89838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Parser is generated from a BNF file (.bnf) using the Grammar Kit.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41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0134" y="4707363"/>
            <a:ext cx="8272992" cy="784018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 smtClean="0"/>
              <a:t>=</a:t>
            </a:r>
            <a:endParaRPr lang="en-US" sz="6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  <p:pic>
        <p:nvPicPr>
          <p:cNvPr id="5" name="Picture 4" descr="settings_table_co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6" y="2043917"/>
            <a:ext cx="8317534" cy="194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94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60870"/>
            <a:ext cx="8483600" cy="619200"/>
          </a:xfrm>
        </p:spPr>
        <p:txBody>
          <a:bodyPr/>
          <a:lstStyle/>
          <a:p>
            <a:pPr algn="ctr"/>
            <a:r>
              <a:rPr lang="en-US" dirty="0" smtClean="0"/>
              <a:t>Example AST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  <p:pic>
        <p:nvPicPr>
          <p:cNvPr id="7" name="Picture 6" descr="robot_abstract_syntax_tree_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0069"/>
            <a:ext cx="9144000" cy="557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93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facts about the 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Syntax Errors are highlighted in Red</a:t>
            </a:r>
          </a:p>
          <a:p>
            <a:endParaRPr lang="en-US" dirty="0"/>
          </a:p>
          <a:p>
            <a:r>
              <a:rPr lang="en-US" dirty="0" smtClean="0"/>
              <a:t>Errors are when the Parser can’t create an AST from the code</a:t>
            </a:r>
          </a:p>
          <a:p>
            <a:endParaRPr lang="en-US" dirty="0"/>
          </a:p>
          <a:p>
            <a:r>
              <a:rPr lang="en-US" dirty="0" smtClean="0"/>
              <a:t>There are tricks to make the parser resilient to errors</a:t>
            </a:r>
          </a:p>
          <a:p>
            <a:endParaRPr lang="en-US" dirty="0"/>
          </a:p>
          <a:p>
            <a:r>
              <a:rPr lang="en-US" dirty="0" smtClean="0"/>
              <a:t>One syntax error shouldn’t cause the whole file to not be parsed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  <p:pic>
        <p:nvPicPr>
          <p:cNvPr id="5" name="Picture 4" descr="invalid_synta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27" y="4178299"/>
            <a:ext cx="7209802" cy="203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2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Step 3. Implement Extension Points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895600" cy="365125"/>
          </a:xfrm>
        </p:spPr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09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3. Implement Extension Points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All Features of a Plugin are Extension Points in the </a:t>
            </a:r>
            <a:r>
              <a:rPr lang="en-US" dirty="0" err="1" smtClean="0">
                <a:solidFill>
                  <a:srgbClr val="F89838"/>
                </a:solidFill>
              </a:rPr>
              <a:t>plugin.xml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Extensions are inside the &lt;extensions&gt; tag: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attribute </a:t>
            </a:r>
            <a:r>
              <a:rPr lang="en-US" dirty="0" err="1" smtClean="0">
                <a:solidFill>
                  <a:srgbClr val="F89838"/>
                </a:solidFill>
              </a:rPr>
              <a:t>defaultExtensionNs</a:t>
            </a:r>
            <a:r>
              <a:rPr lang="en-US" dirty="0" smtClean="0">
                <a:solidFill>
                  <a:srgbClr val="F89838"/>
                </a:solidFill>
              </a:rPr>
              <a:t>=“</a:t>
            </a:r>
            <a:r>
              <a:rPr lang="en-US" dirty="0" err="1" smtClean="0">
                <a:solidFill>
                  <a:srgbClr val="F89838"/>
                </a:solidFill>
              </a:rPr>
              <a:t>com.intellij</a:t>
            </a:r>
            <a:r>
              <a:rPr lang="en-US" dirty="0" smtClean="0">
                <a:solidFill>
                  <a:srgbClr val="F89838"/>
                </a:solidFill>
              </a:rPr>
              <a:t>” </a:t>
            </a:r>
            <a:r>
              <a:rPr lang="en-US" dirty="0" smtClean="0"/>
              <a:t>is the just the base package for the Intellij provided extension points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extensions_ta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63" y="2567246"/>
            <a:ext cx="6293822" cy="144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74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Points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0134" y="1357744"/>
            <a:ext cx="8860366" cy="4756241"/>
          </a:xfrm>
        </p:spPr>
        <p:txBody>
          <a:bodyPr/>
          <a:lstStyle/>
          <a:p>
            <a:r>
              <a:rPr lang="en-US" dirty="0" smtClean="0"/>
              <a:t>File Type Factory – registers the .robot extension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Syntax Highlighter – define how Tokens get syntax highlighting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Parser Definition – register your Parser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Reference Contributor – define how PSI elements resolve to declaration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  <p:pic>
        <p:nvPicPr>
          <p:cNvPr id="5" name="Picture 4" descr="file_type_facto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1857762"/>
            <a:ext cx="9029700" cy="355600"/>
          </a:xfrm>
          <a:prstGeom prst="rect">
            <a:avLst/>
          </a:prstGeom>
        </p:spPr>
      </p:pic>
      <p:pic>
        <p:nvPicPr>
          <p:cNvPr id="6" name="Picture 5" descr="syntax_highligh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2880"/>
            <a:ext cx="9144000" cy="471948"/>
          </a:xfrm>
          <a:prstGeom prst="rect">
            <a:avLst/>
          </a:prstGeom>
        </p:spPr>
      </p:pic>
      <p:pic>
        <p:nvPicPr>
          <p:cNvPr id="8" name="Picture 7" descr="parser_defini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6840"/>
            <a:ext cx="9144000" cy="485422"/>
          </a:xfrm>
          <a:prstGeom prst="rect">
            <a:avLst/>
          </a:prstGeom>
        </p:spPr>
      </p:pic>
      <p:pic>
        <p:nvPicPr>
          <p:cNvPr id="9" name="Picture 8" descr="reference_contributo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9237"/>
            <a:ext cx="9144000" cy="4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71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a whole lot more!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Find Usages Provider</a:t>
            </a:r>
          </a:p>
          <a:p>
            <a:endParaRPr lang="en-US" dirty="0"/>
          </a:p>
          <a:p>
            <a:r>
              <a:rPr lang="en-US" dirty="0" smtClean="0"/>
              <a:t>Custom Usages Searcher</a:t>
            </a:r>
          </a:p>
          <a:p>
            <a:endParaRPr lang="en-US" dirty="0"/>
          </a:p>
          <a:p>
            <a:r>
              <a:rPr lang="en-US" dirty="0" smtClean="0"/>
              <a:t>Go to Symbol Contributor</a:t>
            </a:r>
          </a:p>
          <a:p>
            <a:endParaRPr lang="en-US" dirty="0" smtClean="0"/>
          </a:p>
          <a:p>
            <a:r>
              <a:rPr lang="en-US" dirty="0" smtClean="0"/>
              <a:t>Completion Contributor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Rename Psi Element Processor</a:t>
            </a:r>
          </a:p>
          <a:p>
            <a:endParaRPr lang="en-US" dirty="0"/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740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Why do such a crazy thing? </a:t>
            </a:r>
            <a:endParaRPr lang="en-US" dirty="0"/>
          </a:p>
        </p:txBody>
      </p:sp>
      <p:pic>
        <p:nvPicPr>
          <p:cNvPr id="7" name="Picture 6" descr="crazy-robot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78" y="1772683"/>
            <a:ext cx="2710310" cy="340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7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0134" y="1357744"/>
            <a:ext cx="8272992" cy="4693981"/>
          </a:xfrm>
        </p:spPr>
        <p:txBody>
          <a:bodyPr/>
          <a:lstStyle/>
          <a:p>
            <a:r>
              <a:rPr lang="en-US" dirty="0" smtClean="0"/>
              <a:t>Github</a:t>
            </a:r>
            <a:r>
              <a:rPr lang="en-US" dirty="0"/>
              <a:t> Page: </a:t>
            </a:r>
            <a:r>
              <a:rPr lang="en-US" dirty="0">
                <a:hlinkClick r:id="rId2"/>
              </a:rPr>
              <a:t>https://github.com/jivesoftware/robot-intellij-</a:t>
            </a:r>
            <a:r>
              <a:rPr lang="en-US" dirty="0" smtClean="0">
                <a:hlinkClick r:id="rId2"/>
              </a:rPr>
              <a:t>plugin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Jetbrains page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http://plugins.jetbrains.com/plugin/7430?pr=</a:t>
            </a:r>
            <a:r>
              <a:rPr lang="en-US" dirty="0" smtClean="0">
                <a:hlinkClick r:id="rId3"/>
              </a:rPr>
              <a:t>idea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My blog: </a:t>
            </a:r>
            <a:r>
              <a:rPr lang="en-US" dirty="0" smtClean="0">
                <a:hlinkClick r:id="rId4"/>
              </a:rPr>
              <a:t>how-to-write-a-custom-language-plugin-for-intellij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Grammar Kit: </a:t>
            </a:r>
            <a:r>
              <a:rPr lang="en-US" dirty="0">
                <a:hlinkClick r:id="rId5"/>
              </a:rPr>
              <a:t>https://github.com/JetBrains/Grammar-</a:t>
            </a:r>
            <a:r>
              <a:rPr lang="en-US" dirty="0" smtClean="0">
                <a:hlinkClick r:id="rId5"/>
              </a:rPr>
              <a:t>Kit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Jetbrains tutorial on </a:t>
            </a:r>
            <a:r>
              <a:rPr lang="en-US" dirty="0" smtClean="0">
                <a:hlinkClick r:id="rId6"/>
              </a:rPr>
              <a:t>Developing Custom Language Plugins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90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  <p:pic>
        <p:nvPicPr>
          <p:cNvPr id="5" name="Picture 4" descr="keep-calm-and-ask-me-ques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70" y="1301683"/>
            <a:ext cx="4554804" cy="531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67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write a custom language plugin?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20133" y="1359614"/>
            <a:ext cx="8252928" cy="4286242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Robot Framework</a:t>
            </a:r>
            <a:r>
              <a:rPr lang="en-US" dirty="0" smtClean="0"/>
              <a:t> is used for our UI Test automation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Back in February, there were no Intellij plugins for Robot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Even now, the Robot Plugin is the only one with Java support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Makes coding so much more efficient and less error-prone!</a:t>
            </a:r>
          </a:p>
          <a:p>
            <a:endParaRPr lang="en-US" dirty="0"/>
          </a:p>
          <a:p>
            <a:r>
              <a:rPr lang="en-US" dirty="0" smtClean="0"/>
              <a:t>Search features help you find Test Cases and Keywords</a:t>
            </a:r>
          </a:p>
          <a:p>
            <a:endParaRPr lang="en-US" dirty="0"/>
          </a:p>
          <a:p>
            <a:r>
              <a:rPr lang="en-US" dirty="0" smtClean="0"/>
              <a:t>Refactoring support saves time, and saves Jive money!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78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Demos of Features</a:t>
            </a:r>
            <a:endParaRPr lang="en-US" dirty="0"/>
          </a:p>
        </p:txBody>
      </p:sp>
      <p:pic>
        <p:nvPicPr>
          <p:cNvPr id="6" name="Picture 5" descr="robot_framewo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575" y="1846631"/>
            <a:ext cx="1390982" cy="209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08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Resolving References to Declaration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0134" y="1357745"/>
            <a:ext cx="8272992" cy="2155850"/>
          </a:xfrm>
        </p:spPr>
        <p:txBody>
          <a:bodyPr/>
          <a:lstStyle/>
          <a:p>
            <a:r>
              <a:rPr lang="en-US" dirty="0" smtClean="0"/>
              <a:t>Resolve Keyword to declaration in Java or Robot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Resolve Variable to local declaration or Variables table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Resolve Resource Files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resolve_referenc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6" y="3652221"/>
            <a:ext cx="8064500" cy="2247900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689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Resolve Reference - Live </a:t>
            </a:r>
            <a:r>
              <a:rPr lang="en-US" dirty="0"/>
              <a:t>d</a:t>
            </a:r>
            <a:r>
              <a:rPr lang="en-US" dirty="0" smtClean="0"/>
              <a:t>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798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for Test Cases and Keywords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Previously, you could only search by exact text occurrences</a:t>
            </a:r>
          </a:p>
          <a:p>
            <a:endParaRPr lang="en-US" dirty="0"/>
          </a:p>
          <a:p>
            <a:r>
              <a:rPr lang="en-US" dirty="0" smtClean="0"/>
              <a:t>Now, can use </a:t>
            </a:r>
            <a:r>
              <a:rPr lang="en-US" dirty="0" smtClean="0">
                <a:solidFill>
                  <a:srgbClr val="F89838"/>
                </a:solidFill>
              </a:rPr>
              <a:t>Navigate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>
                <a:solidFill>
                  <a:srgbClr val="F89838"/>
                </a:solidFill>
              </a:rPr>
              <a:t>Symbol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F89838"/>
                </a:solidFill>
              </a:rPr>
              <a:t>ctrl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89838"/>
                </a:solidFill>
              </a:rPr>
              <a:t>shift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89838"/>
                </a:solidFill>
              </a:rPr>
              <a:t>alt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89838"/>
                </a:solidFill>
              </a:rPr>
              <a:t>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 descr="search_for_keywor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4" y="4739005"/>
            <a:ext cx="6883400" cy="1333500"/>
          </a:xfrm>
          <a:prstGeom prst="rect">
            <a:avLst/>
          </a:prstGeom>
        </p:spPr>
      </p:pic>
      <p:pic>
        <p:nvPicPr>
          <p:cNvPr id="8" name="Picture 7" descr="search_for_test_cas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4" y="2575869"/>
            <a:ext cx="7694968" cy="1620323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27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Autocomplete Keywords, Tags, and Variables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Start typing in a context where a Robot Keyword can be used</a:t>
            </a:r>
          </a:p>
          <a:p>
            <a:endParaRPr lang="en-US" dirty="0"/>
          </a:p>
          <a:p>
            <a:r>
              <a:rPr lang="en-US" dirty="0" smtClean="0"/>
              <a:t>Results will pop-up automatically!</a:t>
            </a:r>
          </a:p>
          <a:p>
            <a:endParaRPr lang="en-US" dirty="0"/>
          </a:p>
          <a:p>
            <a:r>
              <a:rPr lang="en-US" dirty="0" smtClean="0"/>
              <a:t>Made a conscious decision for Keyword autocomplete to use all keywords in the project, not just Keywords in scope (give explanation)</a:t>
            </a:r>
          </a:p>
          <a:p>
            <a:endParaRPr lang="en-US" dirty="0"/>
          </a:p>
          <a:p>
            <a:r>
              <a:rPr lang="en-US" dirty="0" smtClean="0"/>
              <a:t>Variables – complete from variables in local scope, or included in Resource files.</a:t>
            </a:r>
          </a:p>
        </p:txBody>
      </p:sp>
      <p:pic>
        <p:nvPicPr>
          <p:cNvPr id="4" name="Picture 3" descr="autocomplete_keywor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1" y="4714103"/>
            <a:ext cx="7521226" cy="121310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93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5">
      <a:dk1>
        <a:srgbClr val="000000"/>
      </a:dk1>
      <a:lt1>
        <a:sysClr val="window" lastClr="FFFFFF"/>
      </a:lt1>
      <a:dk2>
        <a:srgbClr val="282D35"/>
      </a:dk2>
      <a:lt2>
        <a:srgbClr val="FFFFFF"/>
      </a:lt2>
      <a:accent1>
        <a:srgbClr val="00679B"/>
      </a:accent1>
      <a:accent2>
        <a:srgbClr val="1287B5"/>
      </a:accent2>
      <a:accent3>
        <a:srgbClr val="5AB65C"/>
      </a:accent3>
      <a:accent4>
        <a:srgbClr val="FFE500"/>
      </a:accent4>
      <a:accent5>
        <a:srgbClr val="3CBCAC"/>
      </a:accent5>
      <a:accent6>
        <a:srgbClr val="F89838"/>
      </a:accent6>
      <a:hlink>
        <a:srgbClr val="F89838"/>
      </a:hlink>
      <a:folHlink>
        <a:srgbClr val="3CBCA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2742</TotalTime>
  <Words>871</Words>
  <Application>Microsoft Macintosh PowerPoint</Application>
  <PresentationFormat>On-screen Show (4:3)</PresentationFormat>
  <Paragraphs>168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Default Theme</vt:lpstr>
      <vt:lpstr>Robot Intellij Plugin</vt:lpstr>
      <vt:lpstr>PowerPoint Presentation</vt:lpstr>
      <vt:lpstr>PowerPoint Presentation</vt:lpstr>
      <vt:lpstr>Why write a custom language plugin?</vt:lpstr>
      <vt:lpstr>PowerPoint Presentation</vt:lpstr>
      <vt:lpstr>Resolving References to Declaration</vt:lpstr>
      <vt:lpstr>PowerPoint Presentation</vt:lpstr>
      <vt:lpstr>Searching for Test Cases and Keywords</vt:lpstr>
      <vt:lpstr>Autocomplete Keywords, Tags, and Variables</vt:lpstr>
      <vt:lpstr>PowerPoint Presentation</vt:lpstr>
      <vt:lpstr>Rename Refactoring</vt:lpstr>
      <vt:lpstr>PowerPoint Presentation</vt:lpstr>
      <vt:lpstr>Find Usages of Keywords and Variables</vt:lpstr>
      <vt:lpstr>PowerPoint Presentation</vt:lpstr>
      <vt:lpstr>Structure View</vt:lpstr>
      <vt:lpstr>Structure View</vt:lpstr>
      <vt:lpstr>PowerPoint Presentation</vt:lpstr>
      <vt:lpstr>PowerPoint Presentation</vt:lpstr>
      <vt:lpstr>Step 1. Implement a Lexer</vt:lpstr>
      <vt:lpstr>Example Lexing</vt:lpstr>
      <vt:lpstr>PowerPoint Presentation</vt:lpstr>
      <vt:lpstr>Step 2. Implement a Parser.</vt:lpstr>
      <vt:lpstr>Example AST</vt:lpstr>
      <vt:lpstr>Example AST</vt:lpstr>
      <vt:lpstr>More facts about the Parser</vt:lpstr>
      <vt:lpstr>PowerPoint Presentation</vt:lpstr>
      <vt:lpstr>Step 3. Implement Extension Points</vt:lpstr>
      <vt:lpstr>Extension Points</vt:lpstr>
      <vt:lpstr>…and a whole lot more! </vt:lpstr>
      <vt:lpstr>Links</vt:lpstr>
      <vt:lpstr>Questions?</vt:lpstr>
    </vt:vector>
  </TitlesOfParts>
  <Company>Jive Software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Intellij Plugin</dc:title>
  <dc:creator>Charles Capps</dc:creator>
  <cp:lastModifiedBy>Charles Capps</cp:lastModifiedBy>
  <cp:revision>53</cp:revision>
  <dcterms:created xsi:type="dcterms:W3CDTF">2014-07-25T20:39:15Z</dcterms:created>
  <dcterms:modified xsi:type="dcterms:W3CDTF">2014-07-27T18:21:45Z</dcterms:modified>
</cp:coreProperties>
</file>